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charts/chart18.xml" ContentType="application/vnd.openxmlformats-officedocument.drawingml.char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8"/>
  </p:notesMasterIdLst>
  <p:sldIdLst>
    <p:sldId id="256" r:id="rId2"/>
    <p:sldId id="298" r:id="rId3"/>
    <p:sldId id="328" r:id="rId4"/>
    <p:sldId id="329" r:id="rId5"/>
    <p:sldId id="323" r:id="rId6"/>
    <p:sldId id="300" r:id="rId7"/>
    <p:sldId id="330" r:id="rId8"/>
    <p:sldId id="327" r:id="rId9"/>
    <p:sldId id="334" r:id="rId10"/>
    <p:sldId id="335" r:id="rId11"/>
    <p:sldId id="326" r:id="rId12"/>
    <p:sldId id="331" r:id="rId13"/>
    <p:sldId id="336" r:id="rId14"/>
    <p:sldId id="338" r:id="rId15"/>
    <p:sldId id="337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</p:sldIdLst>
  <p:sldSz cx="9144000" cy="6858000" type="screen4x3"/>
  <p:notesSz cx="6788150" cy="99234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75F09"/>
    <a:srgbClr val="00D05E"/>
    <a:srgbClr val="3379CD"/>
    <a:srgbClr val="DEE7F6"/>
    <a:srgbClr val="0FDDE7"/>
    <a:srgbClr val="A14D07"/>
    <a:srgbClr val="D42CC8"/>
    <a:srgbClr val="E682DF"/>
    <a:srgbClr val="C35855"/>
    <a:srgbClr val="CE76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9" autoAdjust="0"/>
    <p:restoredTop sz="98636" autoAdjust="0"/>
  </p:normalViewPr>
  <p:slideViewPr>
    <p:cSldViewPr>
      <p:cViewPr>
        <p:scale>
          <a:sx n="90" d="100"/>
          <a:sy n="90" d="100"/>
        </p:scale>
        <p:origin x="-714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150"/>
      <c:rAngAx val="1"/>
    </c:view3D>
    <c:plotArea>
      <c:layout>
        <c:manualLayout>
          <c:layoutTarget val="inner"/>
          <c:xMode val="edge"/>
          <c:yMode val="edge"/>
          <c:x val="6.0263703338518014E-2"/>
          <c:y val="0.2124615824635829"/>
          <c:w val="0.90598188313174699"/>
          <c:h val="0.763836963851561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закупок (по способам)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83DFF1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CF7CF4"/>
              </a:solidFill>
            </c:spPr>
          </c:dPt>
          <c:dLbls>
            <c:dLbl>
              <c:idx val="0"/>
              <c:layout>
                <c:manualLayout>
                  <c:x val="1.0050966559271178E-3"/>
                  <c:y val="-6.601390695151645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130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1"/>
              <c:layout>
                <c:manualLayout>
                  <c:x val="-0.13045707594989445"/>
                  <c:y val="-7.4687371337825409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30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2"/>
              <c:layout>
                <c:manualLayout>
                  <c:x val="0.15000243028552418"/>
                  <c:y val="0.121349670298071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22137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3"/>
              <c:layout>
                <c:manualLayout>
                  <c:x val="-0.10927453373236302"/>
                  <c:y val="-0.223155760471058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1702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4"/>
              <c:layout>
                <c:manualLayout>
                  <c:x val="-8.562447382756444E-2"/>
                  <c:y val="-2.1281879679529214E-2"/>
                </c:manualLayout>
              </c:layout>
              <c:dLblPos val="bestFit"/>
              <c:showVal val="1"/>
              <c:showCatName val="1"/>
            </c:dLbl>
            <c:dLblPos val="bestFit"/>
            <c:showVal val="1"/>
            <c:showCatName val="1"/>
          </c:dLbls>
          <c:cat>
            <c:strRef>
              <c:f>Лист1!$A$2:$A$5</c:f>
              <c:strCache>
                <c:ptCount val="4"/>
                <c:pt idx="0">
                  <c:v>ОК</c:v>
                </c:pt>
                <c:pt idx="1">
                  <c:v>ЗП</c:v>
                </c:pt>
                <c:pt idx="2">
                  <c:v>ЭА</c:v>
                </c:pt>
                <c:pt idx="3">
                  <c:v>Зкот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230</c:v>
                </c:pt>
                <c:pt idx="1">
                  <c:v>130</c:v>
                </c:pt>
                <c:pt idx="2">
                  <c:v>22037</c:v>
                </c:pt>
                <c:pt idx="3">
                  <c:v>1702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3379CD"/>
            </a:solidFill>
          </c:spPr>
          <c:dPt>
            <c:idx val="0"/>
            <c:spPr>
              <a:solidFill>
                <a:srgbClr val="3379CD"/>
              </a:solidFill>
            </c:spPr>
          </c:dPt>
          <c:dLbls>
            <c:dLbl>
              <c:idx val="0"/>
              <c:layout>
                <c:manualLayout>
                  <c:x val="0"/>
                  <c:y val="5.6899004267425423E-4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2969,3</a:t>
                    </a:r>
                    <a:endParaRPr lang="en-US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outEnd"/>
              <c:showVal val="1"/>
            </c:dLbl>
            <c:dLblPos val="inEnd"/>
            <c:showVal val="1"/>
          </c:dLbls>
          <c:cat>
            <c:strRef>
              <c:f>Лист1!$A$2</c:f>
              <c:strCache>
                <c:ptCount val="1"/>
                <c:pt idx="0">
                  <c:v>Открытый конкурс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2969.3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7.2680416461662987E-3"/>
                  <c:y val="5.6900584619727036E-3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1582,5</a:t>
                    </a:r>
                    <a:endParaRPr lang="en-US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Открытый конкурс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1582.5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50"/>
            </a:solidFill>
          </c:spPr>
          <c:dPt>
            <c:idx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5117367911501874E-2"/>
                  <c:y val="2.2759601706970195E-2"/>
                </c:manualLayout>
              </c:layout>
              <c:tx>
                <c:rich>
                  <a:bodyPr/>
                  <a:lstStyle/>
                  <a:p>
                    <a:r>
                      <a:rPr lang="ru-RU" sz="9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1825,5</a:t>
                    </a:r>
                    <a:endParaRPr lang="en-US" sz="900" b="0" baseline="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rgbClr val="0070C0"/>
                        </a:solidFill>
                      </a:rPr>
                      <a:t>4078</a:t>
                    </a:r>
                    <a:endParaRPr lang="en-US" baseline="0" dirty="0">
                      <a:solidFill>
                        <a:srgbClr val="0070C0"/>
                      </a:solidFill>
                    </a:endParaRPr>
                  </a:p>
                </c:rich>
              </c:tx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b="1" i="0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Открытый конкурс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1825.5</c:v>
                </c:pt>
              </c:numCache>
            </c:numRef>
          </c:val>
        </c:ser>
        <c:gapWidth val="75"/>
        <c:overlap val="-36"/>
        <c:axId val="115853184"/>
        <c:axId val="115854720"/>
      </c:barChart>
      <c:catAx>
        <c:axId val="1158531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854720"/>
        <c:crosses val="autoZero"/>
        <c:auto val="1"/>
        <c:lblAlgn val="ctr"/>
        <c:lblOffset val="100"/>
      </c:catAx>
      <c:valAx>
        <c:axId val="11585472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85318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3379CD"/>
            </a:solidFill>
          </c:spPr>
          <c:dLbls>
            <c:dLbl>
              <c:idx val="0"/>
              <c:layout>
                <c:manualLayout>
                  <c:x val="0"/>
                  <c:y val="5.6899004267425423E-4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282,9</a:t>
                    </a:r>
                    <a:endParaRPr lang="en-US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outEnd"/>
              <c:showVal val="1"/>
            </c:dLbl>
            <c:dLblPos val="inEnd"/>
            <c:showVal val="1"/>
          </c:dLbls>
          <c:cat>
            <c:strRef>
              <c:f>Лист1!$A$2</c:f>
              <c:strCache>
                <c:ptCount val="1"/>
                <c:pt idx="0">
                  <c:v>Запрос котировок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282.89999999999969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-5.3299633374069549E-3"/>
                  <c:y val="5.6899004267425323E-3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293,8</a:t>
                    </a:r>
                    <a:endParaRPr lang="en-US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Запрос котировок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293.8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-3.9678131001317483E-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394,3</a:t>
                    </a:r>
                    <a:endParaRPr lang="en-US" sz="900" b="0" baseline="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rgbClr val="0070C0"/>
                        </a:solidFill>
                      </a:rPr>
                      <a:t>4078</a:t>
                    </a:r>
                    <a:endParaRPr lang="en-US" baseline="0" dirty="0">
                      <a:solidFill>
                        <a:srgbClr val="0070C0"/>
                      </a:solidFill>
                    </a:endParaRPr>
                  </a:p>
                </c:rich>
              </c:tx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b="1" i="0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Запрос котировок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394.3</c:v>
                </c:pt>
              </c:numCache>
            </c:numRef>
          </c:val>
        </c:ser>
        <c:gapWidth val="75"/>
        <c:overlap val="-36"/>
        <c:axId val="115922816"/>
        <c:axId val="115924352"/>
      </c:barChart>
      <c:catAx>
        <c:axId val="1159228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924352"/>
        <c:crosses val="autoZero"/>
        <c:auto val="1"/>
        <c:lblAlgn val="ctr"/>
        <c:lblOffset val="100"/>
      </c:catAx>
      <c:valAx>
        <c:axId val="11592435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9228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3379CD"/>
            </a:solidFill>
          </c:spPr>
          <c:dLbls>
            <c:dLbl>
              <c:idx val="0"/>
              <c:layout>
                <c:manualLayout>
                  <c:x val="-6.0816997345122881E-3"/>
                  <c:y val="5.6888548538529715E-4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511,4</a:t>
                    </a:r>
                    <a:endParaRPr lang="en-US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outEnd"/>
              <c:showVal val="1"/>
            </c:dLbl>
            <c:dLblPos val="inEnd"/>
            <c:showVal val="1"/>
          </c:dLbls>
          <c:cat>
            <c:strRef>
              <c:f>Лист1!$A$2</c:f>
              <c:strCache>
                <c:ptCount val="1"/>
                <c:pt idx="0">
                  <c:v>Запрос предложений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511.4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-1.1411567297120223E-2"/>
                  <c:y val="5.6898468076199901E-3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616,1</a:t>
                    </a:r>
                    <a:endParaRPr lang="en-US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Запрос предложений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616.1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-3.9678131001317509E-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73,7</a:t>
                    </a:r>
                    <a:endParaRPr lang="en-US" sz="900" b="0" baseline="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rgbClr val="0070C0"/>
                        </a:solidFill>
                      </a:rPr>
                      <a:t>4078</a:t>
                    </a:r>
                    <a:endParaRPr lang="en-US" baseline="0" dirty="0">
                      <a:solidFill>
                        <a:srgbClr val="0070C0"/>
                      </a:solidFill>
                    </a:endParaRPr>
                  </a:p>
                </c:rich>
              </c:tx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b="1" i="0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Запрос предложений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73.7</c:v>
                </c:pt>
              </c:numCache>
            </c:numRef>
          </c:val>
        </c:ser>
        <c:gapWidth val="75"/>
        <c:overlap val="-36"/>
        <c:axId val="115988352"/>
        <c:axId val="115989888"/>
      </c:barChart>
      <c:catAx>
        <c:axId val="1159883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989888"/>
        <c:crosses val="autoZero"/>
        <c:auto val="1"/>
        <c:lblAlgn val="ctr"/>
        <c:lblOffset val="100"/>
      </c:catAx>
      <c:valAx>
        <c:axId val="1159898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9883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150"/>
      <c:rAngAx val="1"/>
    </c:view3D>
    <c:plotArea>
      <c:layout>
        <c:manualLayout>
          <c:layoutTarget val="inner"/>
          <c:xMode val="edge"/>
          <c:yMode val="edge"/>
          <c:x val="6.0263703338517972E-2"/>
          <c:y val="0.2124615824635829"/>
          <c:w val="0.90598188313174699"/>
          <c:h val="0.763836963851561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закупок (по способам)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D05E"/>
              </a:solidFill>
            </c:spPr>
          </c:dPt>
          <c:dPt>
            <c:idx val="3"/>
            <c:spPr>
              <a:solidFill>
                <a:srgbClr val="CF7CF4"/>
              </a:solidFill>
            </c:spPr>
          </c:dPt>
          <c:dPt>
            <c:idx val="4"/>
            <c:spPr>
              <a:solidFill>
                <a:srgbClr val="0FDDE7"/>
              </a:solidFill>
            </c:spPr>
          </c:dPt>
          <c:dPt>
            <c:idx val="5"/>
            <c:spPr>
              <a:solidFill>
                <a:srgbClr val="C75F09"/>
              </a:solidFill>
            </c:spPr>
          </c:dPt>
          <c:dLbls>
            <c:dLbl>
              <c:idx val="0"/>
              <c:layout>
                <c:manualLayout>
                  <c:x val="1.2028177424730585E-2"/>
                  <c:y val="-0.14665935811053674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147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1"/>
              <c:layout>
                <c:manualLayout>
                  <c:x val="1.2842974044550728E-2"/>
                  <c:y val="-4.875071070534652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25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2"/>
              <c:layout>
                <c:manualLayout>
                  <c:x val="0.11693318797911363"/>
                  <c:y val="-0.2956779312102583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16371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3"/>
              <c:layout>
                <c:manualLayout>
                  <c:x val="7.396205109154548E-2"/>
                  <c:y val="-0.2854037459890083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5806</a:t>
                    </a:r>
                    <a:endParaRPr lang="ru-RU" sz="16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4"/>
              <c:layout>
                <c:manualLayout>
                  <c:x val="7.7161565381624261E-2"/>
                  <c:y val="0.16546200748936424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1485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5"/>
              <c:layout>
                <c:manualLayout>
                  <c:x val="-0.1491071304577273"/>
                  <c:y val="0.1043344040204683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54575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Pos val="bestFit"/>
            <c:showVal val="1"/>
            <c:showCatName val="1"/>
          </c:dLbls>
          <c:cat>
            <c:strRef>
              <c:f>Лист1!$A$2:$A$7</c:f>
              <c:strCache>
                <c:ptCount val="6"/>
                <c:pt idx="0">
                  <c:v>ОК</c:v>
                </c:pt>
                <c:pt idx="1">
                  <c:v>ЗП</c:v>
                </c:pt>
                <c:pt idx="2">
                  <c:v>ЭА</c:v>
                </c:pt>
                <c:pt idx="3">
                  <c:v>Зкот</c:v>
                </c:pt>
                <c:pt idx="4">
                  <c:v>закупки у ед поставщика</c:v>
                </c:pt>
                <c:pt idx="5">
                  <c:v>Закупки "малого объема"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547</c:v>
                </c:pt>
                <c:pt idx="1">
                  <c:v>325</c:v>
                </c:pt>
                <c:pt idx="2">
                  <c:v>16371</c:v>
                </c:pt>
                <c:pt idx="3">
                  <c:v>1485</c:v>
                </c:pt>
                <c:pt idx="4">
                  <c:v>5806</c:v>
                </c:pt>
                <c:pt idx="5">
                  <c:v>54575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200"/>
      <c:rAngAx val="1"/>
    </c:view3D>
    <c:plotArea>
      <c:layout>
        <c:manualLayout>
          <c:layoutTarget val="inner"/>
          <c:xMode val="edge"/>
          <c:yMode val="edge"/>
          <c:x val="6.0263703338517972E-2"/>
          <c:y val="0.2124615824635829"/>
          <c:w val="0.90598188313174699"/>
          <c:h val="0.763836963851561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закупок (по способам)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D05E"/>
              </a:solidFill>
            </c:spPr>
          </c:dPt>
          <c:dPt>
            <c:idx val="3"/>
            <c:spPr>
              <a:solidFill>
                <a:srgbClr val="CF7CF4"/>
              </a:solidFill>
            </c:spPr>
          </c:dPt>
          <c:dPt>
            <c:idx val="4"/>
            <c:spPr>
              <a:solidFill>
                <a:srgbClr val="0FDDE7"/>
              </a:solidFill>
            </c:spPr>
          </c:dPt>
          <c:dPt>
            <c:idx val="5"/>
            <c:spPr>
              <a:solidFill>
                <a:srgbClr val="C75F09"/>
              </a:solidFill>
            </c:spPr>
          </c:dPt>
          <c:dLbls>
            <c:dLbl>
              <c:idx val="0"/>
              <c:layout>
                <c:manualLayout>
                  <c:x val="0.11123590434396179"/>
                  <c:y val="-9.997377742342349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61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1"/>
              <c:layout>
                <c:manualLayout>
                  <c:x val="1.0086986862570818E-2"/>
                  <c:y val="-7.2520536933804829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2"/>
              <c:layout>
                <c:manualLayout>
                  <c:x val="6.1817784135096233E-2"/>
                  <c:y val="-0.1608072959213684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4717</a:t>
                    </a:r>
                    <a:endParaRPr lang="ru-RU" sz="16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3"/>
              <c:layout>
                <c:manualLayout>
                  <c:x val="2.7113957824130688E-2"/>
                  <c:y val="-0.2750290817360163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7082</a:t>
                    </a:r>
                    <a:endParaRPr lang="ru-RU" sz="16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4"/>
              <c:layout>
                <c:manualLayout>
                  <c:x val="6.0626727238640273E-2"/>
                  <c:y val="5.5958651653084314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717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5"/>
              <c:layout>
                <c:manualLayout>
                  <c:x val="-0.11879387533329649"/>
                  <c:y val="0.1613950574119218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141293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Pos val="bestFit"/>
            <c:showVal val="1"/>
            <c:showCatName val="1"/>
          </c:dLbls>
          <c:cat>
            <c:strRef>
              <c:f>Лист1!$A$2:$A$7</c:f>
              <c:strCache>
                <c:ptCount val="6"/>
                <c:pt idx="0">
                  <c:v>ОК</c:v>
                </c:pt>
                <c:pt idx="1">
                  <c:v>ЗП</c:v>
                </c:pt>
                <c:pt idx="2">
                  <c:v>ЭА</c:v>
                </c:pt>
                <c:pt idx="3">
                  <c:v>Зкот</c:v>
                </c:pt>
                <c:pt idx="4">
                  <c:v>закупки у ед поставщика</c:v>
                </c:pt>
                <c:pt idx="5">
                  <c:v>Закупки "малого объема"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361</c:v>
                </c:pt>
                <c:pt idx="1">
                  <c:v>305</c:v>
                </c:pt>
                <c:pt idx="2">
                  <c:v>4717</c:v>
                </c:pt>
                <c:pt idx="3">
                  <c:v>717</c:v>
                </c:pt>
                <c:pt idx="4">
                  <c:v>9082</c:v>
                </c:pt>
                <c:pt idx="5">
                  <c:v>141293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160"/>
      <c:rAngAx val="1"/>
    </c:view3D>
    <c:plotArea>
      <c:layout>
        <c:manualLayout>
          <c:layoutTarget val="inner"/>
          <c:xMode val="edge"/>
          <c:yMode val="edge"/>
          <c:x val="1.408524052883013E-2"/>
          <c:y val="0.17224019804488741"/>
          <c:w val="0.95216017664703934"/>
          <c:h val="0.80405828389248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закупок (по способам)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D05E"/>
              </a:solidFill>
            </c:spPr>
          </c:dPt>
          <c:dPt>
            <c:idx val="3"/>
            <c:spPr>
              <a:solidFill>
                <a:srgbClr val="CF7CF4"/>
              </a:solidFill>
            </c:spPr>
          </c:dPt>
          <c:dPt>
            <c:idx val="4"/>
            <c:spPr>
              <a:solidFill>
                <a:srgbClr val="0FDDE7"/>
              </a:solidFill>
            </c:spPr>
          </c:dPt>
          <c:dPt>
            <c:idx val="5"/>
            <c:spPr>
              <a:solidFill>
                <a:srgbClr val="C75F09"/>
              </a:solidFill>
            </c:spPr>
          </c:dPt>
          <c:dLbls>
            <c:dLbl>
              <c:idx val="0"/>
              <c:layout>
                <c:manualLayout>
                  <c:x val="-8.4404047698404025E-2"/>
                  <c:y val="-0.102388467791313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1050,4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1"/>
              <c:layout>
                <c:manualLayout>
                  <c:x val="-2.7933007443617493E-2"/>
                  <c:y val="-7.0797088444566544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23,9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2"/>
              <c:layout>
                <c:manualLayout>
                  <c:x val="0.17671906511329288"/>
                  <c:y val="9.6743764581713146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11613,7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3"/>
              <c:layout>
                <c:manualLayout>
                  <c:x val="-7.7921666111172724E-2"/>
                  <c:y val="-3.812786352215864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176,6</a:t>
                    </a:r>
                    <a:endParaRPr lang="ru-RU" sz="16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4"/>
              <c:layout>
                <c:manualLayout>
                  <c:x val="-0.13518729400436991"/>
                  <c:y val="5.367560120769378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1599,9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5"/>
              <c:layout>
                <c:manualLayout>
                  <c:x val="-2.4004508758286115E-2"/>
                  <c:y val="-0.2429578468424724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1628,2</a:t>
                    </a:r>
                    <a:endParaRPr lang="ru-RU" sz="16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Pos val="bestFit"/>
            <c:showVal val="1"/>
            <c:showCatName val="1"/>
          </c:dLbls>
          <c:cat>
            <c:strRef>
              <c:f>Лист1!$A$2:$A$7</c:f>
              <c:strCache>
                <c:ptCount val="6"/>
                <c:pt idx="0">
                  <c:v>ОК</c:v>
                </c:pt>
                <c:pt idx="1">
                  <c:v>ЗП</c:v>
                </c:pt>
                <c:pt idx="2">
                  <c:v>ЭА</c:v>
                </c:pt>
                <c:pt idx="3">
                  <c:v>Зкот</c:v>
                </c:pt>
                <c:pt idx="4">
                  <c:v>закупки у ед поставщика</c:v>
                </c:pt>
                <c:pt idx="5">
                  <c:v>Закупки "малого объема"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1050.4000000000001</c:v>
                </c:pt>
                <c:pt idx="1">
                  <c:v>23.9</c:v>
                </c:pt>
                <c:pt idx="2">
                  <c:v>11613.7</c:v>
                </c:pt>
                <c:pt idx="3">
                  <c:v>176.6</c:v>
                </c:pt>
                <c:pt idx="4">
                  <c:v>1628.2</c:v>
                </c:pt>
                <c:pt idx="5">
                  <c:v>1600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150"/>
      <c:rAngAx val="1"/>
    </c:view3D>
    <c:plotArea>
      <c:layout>
        <c:manualLayout>
          <c:layoutTarget val="inner"/>
          <c:xMode val="edge"/>
          <c:yMode val="edge"/>
          <c:x val="6.0263703338517972E-2"/>
          <c:y val="0.2124615824635829"/>
          <c:w val="0.90598188313174699"/>
          <c:h val="0.763836963851561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закупок (по способам)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D05E"/>
              </a:solidFill>
            </c:spPr>
          </c:dPt>
          <c:dPt>
            <c:idx val="3"/>
            <c:spPr>
              <a:solidFill>
                <a:srgbClr val="CF7CF4"/>
              </a:solidFill>
            </c:spPr>
          </c:dPt>
          <c:dPt>
            <c:idx val="4"/>
            <c:spPr>
              <a:solidFill>
                <a:srgbClr val="0FDDE7"/>
              </a:solidFill>
            </c:spPr>
          </c:dPt>
          <c:dPt>
            <c:idx val="5"/>
            <c:spPr>
              <a:solidFill>
                <a:srgbClr val="C75F09"/>
              </a:solidFill>
            </c:spPr>
          </c:dPt>
          <c:dLbls>
            <c:dLbl>
              <c:idx val="0"/>
              <c:layout>
                <c:manualLayout>
                  <c:x val="8.8775669805519295E-3"/>
                  <c:y val="-3.5798800133318424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62,5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1"/>
              <c:layout>
                <c:manualLayout>
                  <c:x val="-7.7777022391428863E-2"/>
                  <c:y val="6.6798133540717803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36,6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2"/>
              <c:layout>
                <c:manualLayout>
                  <c:x val="0.25801264961093162"/>
                  <c:y val="-0.2402475121811864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4839,5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3"/>
              <c:layout>
                <c:manualLayout>
                  <c:x val="0.34201316682840832"/>
                  <c:y val="-1.203874172710967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2667,9</a:t>
                    </a:r>
                    <a:endParaRPr lang="ru-RU" sz="16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4"/>
              <c:layout>
                <c:manualLayout>
                  <c:x val="-0.22192695502874019"/>
                  <c:y val="7.5202358468106759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103,4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5"/>
              <c:layout>
                <c:manualLayout>
                  <c:x val="-0.12653432297831937"/>
                  <c:y val="3.912224038598886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4254,7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Pos val="bestFit"/>
            <c:showVal val="1"/>
            <c:showCatName val="1"/>
          </c:dLbls>
          <c:cat>
            <c:strRef>
              <c:f>Лист1!$A$2:$A$7</c:f>
              <c:strCache>
                <c:ptCount val="6"/>
                <c:pt idx="0">
                  <c:v>ОК</c:v>
                </c:pt>
                <c:pt idx="1">
                  <c:v>ЗП</c:v>
                </c:pt>
                <c:pt idx="2">
                  <c:v>ЭА</c:v>
                </c:pt>
                <c:pt idx="3">
                  <c:v>Зкот</c:v>
                </c:pt>
                <c:pt idx="4">
                  <c:v>закупки у ед поставщика</c:v>
                </c:pt>
                <c:pt idx="5">
                  <c:v>Закупки "малого объема"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62.5</c:v>
                </c:pt>
                <c:pt idx="1">
                  <c:v>36.6</c:v>
                </c:pt>
                <c:pt idx="2">
                  <c:v>4839.5</c:v>
                </c:pt>
                <c:pt idx="3">
                  <c:v>203.4</c:v>
                </c:pt>
                <c:pt idx="4">
                  <c:v>2667.9</c:v>
                </c:pt>
                <c:pt idx="5">
                  <c:v>4254.7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81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7449644326085851E-4"/>
          <c:y val="6.6560165631314006E-2"/>
          <c:w val="0.92876541657250866"/>
          <c:h val="0.6774668266026000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Экономия, млн.руб.</c:v>
                </c:pt>
              </c:strCache>
            </c:strRef>
          </c:tx>
          <c:spPr>
            <a:pattFill prst="horzBrick">
              <a:fgClr>
                <a:srgbClr val="3366FF"/>
              </a:fgClr>
              <a:bgClr>
                <a:srgbClr val="000080"/>
              </a:bgClr>
            </a:pattFill>
            <a:ln w="949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1.8262286989269124E-2"/>
                  <c:y val="-3.364600113876235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>
                        <a:latin typeface="Times New Roman" pitchFamily="18" charset="0"/>
                        <a:cs typeface="Times New Roman" pitchFamily="18" charset="0"/>
                      </a:rPr>
                      <a:t>1848,4</a:t>
                    </a:r>
                  </a:p>
                </c:rich>
              </c:tx>
            </c:dLbl>
            <c:dLbl>
              <c:idx val="1"/>
              <c:layout>
                <c:manualLayout>
                  <c:x val="2.0720458724041338E-2"/>
                  <c:y val="-3.666888574880571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>
                        <a:latin typeface="Times New Roman" pitchFamily="18" charset="0"/>
                        <a:cs typeface="Times New Roman" pitchFamily="18" charset="0"/>
                      </a:rPr>
                      <a:t>2578,4</a:t>
                    </a:r>
                  </a:p>
                </c:rich>
              </c:tx>
            </c:dLbl>
            <c:dLbl>
              <c:idx val="2"/>
              <c:layout>
                <c:manualLayout>
                  <c:x val="2.1303394730603928E-2"/>
                  <c:y val="-3.6121637526386002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>
                        <a:latin typeface="Times New Roman" pitchFamily="18" charset="0"/>
                        <a:cs typeface="Times New Roman" pitchFamily="18" charset="0"/>
                      </a:rPr>
                      <a:t>2209,1</a:t>
                    </a:r>
                  </a:p>
                </c:rich>
              </c:tx>
            </c:dLbl>
            <c:spPr>
              <a:noFill/>
              <a:ln w="18992">
                <a:noFill/>
              </a:ln>
            </c:spPr>
            <c:txPr>
              <a:bodyPr/>
              <a:lstStyle/>
              <a:p>
                <a:pPr>
                  <a:defRPr sz="14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Sheet1!$B$2:$D$2</c:f>
              <c:numCache>
                <c:formatCode>General</c:formatCode>
                <c:ptCount val="3"/>
                <c:pt idx="0">
                  <c:v>1848.4</c:v>
                </c:pt>
                <c:pt idx="1">
                  <c:v>2578.4</c:v>
                </c:pt>
                <c:pt idx="2">
                  <c:v>2209.1</c:v>
                </c:pt>
              </c:numCache>
            </c:numRef>
          </c:val>
        </c:ser>
        <c:dLbls>
          <c:showVal val="1"/>
        </c:dLbls>
        <c:gapWidth val="59"/>
        <c:gapDepth val="0"/>
        <c:shape val="cylinder"/>
        <c:axId val="116076928"/>
        <c:axId val="116078464"/>
        <c:axId val="0"/>
      </c:bar3DChart>
      <c:catAx>
        <c:axId val="116076928"/>
        <c:scaling>
          <c:orientation val="minMax"/>
        </c:scaling>
        <c:axPos val="b"/>
        <c:numFmt formatCode="General" sourceLinked="1"/>
        <c:tickLblPos val="low"/>
        <c:spPr>
          <a:ln w="23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16078464"/>
        <c:crosses val="autoZero"/>
        <c:auto val="1"/>
        <c:lblAlgn val="ctr"/>
        <c:lblOffset val="100"/>
        <c:tickLblSkip val="1"/>
        <c:tickMarkSkip val="1"/>
      </c:catAx>
      <c:valAx>
        <c:axId val="116078464"/>
        <c:scaling>
          <c:orientation val="minMax"/>
        </c:scaling>
        <c:delete val="1"/>
        <c:axPos val="l"/>
        <c:numFmt formatCode="General" sourceLinked="1"/>
        <c:tickLblPos val="none"/>
        <c:crossAx val="116076928"/>
        <c:crosses val="autoZero"/>
        <c:crossBetween val="between"/>
      </c:valAx>
      <c:spPr>
        <a:noFill/>
        <a:ln w="18992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15999917367911157"/>
          <c:y val="0.79942577001802062"/>
          <c:w val="0.32678983833718295"/>
          <c:h val="7.5396825396825434E-2"/>
        </c:manualLayout>
      </c:layout>
      <c:spPr>
        <a:noFill/>
        <a:ln w="18992">
          <a:noFill/>
        </a:ln>
      </c:spPr>
      <c:txPr>
        <a:bodyPr/>
        <a:lstStyle/>
        <a:p>
          <a:pPr>
            <a:defRPr sz="116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47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5469376138008059"/>
          <c:y val="0.13325679862731304"/>
          <c:w val="0.79571400668742964"/>
          <c:h val="0.65354147439799548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Эффективность, %</c:v>
                </c:pt>
              </c:strCache>
            </c:strRef>
          </c:tx>
          <c:spPr>
            <a:ln w="36356">
              <a:solidFill>
                <a:srgbClr val="FF0000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6261865427430757E-2"/>
                  <c:y val="7.7427816662346161E-2"/>
                </c:manualLayout>
              </c:layout>
              <c:tx>
                <c:rich>
                  <a:bodyPr/>
                  <a:lstStyle/>
                  <a:p>
                    <a:pPr>
                      <a:defRPr sz="2125" b="1" i="0" u="none" strike="noStrike" baseline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20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8,4</a:t>
                    </a:r>
                    <a:endParaRPr lang="ru-RU" sz="2000" baseline="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 w="26988">
                  <a:noFill/>
                </a:ln>
              </c:spPr>
              <c:dLblPos val="r"/>
            </c:dLbl>
            <c:dLbl>
              <c:idx val="1"/>
              <c:layout>
                <c:manualLayout>
                  <c:x val="-8.6076436375895987E-2"/>
                  <c:y val="9.6130368230690641E-2"/>
                </c:manualLayout>
              </c:layout>
              <c:tx>
                <c:rich>
                  <a:bodyPr/>
                  <a:lstStyle/>
                  <a:p>
                    <a:pPr>
                      <a:defRPr sz="2125" b="1" i="0" u="none" strike="noStrike" baseline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20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10,8</a:t>
                    </a:r>
                    <a:endParaRPr lang="ru-RU" sz="2000" baseline="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 w="26988">
                  <a:noFill/>
                </a:ln>
              </c:spPr>
              <c:dLblPos val="r"/>
            </c:dLbl>
            <c:dLbl>
              <c:idx val="2"/>
              <c:layout>
                <c:manualLayout>
                  <c:x val="-9.5393325679244745E-2"/>
                  <c:y val="8.6798689034551679E-2"/>
                </c:manualLayout>
              </c:layout>
              <c:tx>
                <c:rich>
                  <a:bodyPr/>
                  <a:lstStyle/>
                  <a:p>
                    <a:pPr>
                      <a:defRPr sz="2125" b="1" i="0" u="none" strike="noStrike" baseline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sz="20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11,0</a:t>
                    </a:r>
                    <a:endParaRPr lang="ru-RU" sz="2000" baseline="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  <a:ln w="26988">
                  <a:noFill/>
                </a:ln>
              </c:spPr>
              <c:dLblPos val="r"/>
            </c:dLbl>
            <c:spPr>
              <a:noFill/>
              <a:ln w="26988">
                <a:noFill/>
              </a:ln>
            </c:spPr>
            <c:txPr>
              <a:bodyPr/>
              <a:lstStyle/>
              <a:p>
                <a:pPr>
                  <a:defRPr sz="1551" b="1" i="0" u="none" strike="noStrike" baseline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Sheet1!$B$2:$D$2</c:f>
              <c:numCache>
                <c:formatCode>#,##0.0</c:formatCode>
                <c:ptCount val="3"/>
                <c:pt idx="0">
                  <c:v>8.4</c:v>
                </c:pt>
                <c:pt idx="1">
                  <c:v>10.8</c:v>
                </c:pt>
                <c:pt idx="2">
                  <c:v>11</c:v>
                </c:pt>
              </c:numCache>
            </c:numRef>
          </c:val>
        </c:ser>
        <c:dLbls>
          <c:showVal val="1"/>
        </c:dLbls>
        <c:marker val="1"/>
        <c:axId val="116726784"/>
        <c:axId val="116740864"/>
      </c:lineChart>
      <c:catAx>
        <c:axId val="116726784"/>
        <c:scaling>
          <c:orientation val="minMax"/>
        </c:scaling>
        <c:delete val="1"/>
        <c:axPos val="b"/>
        <c:numFmt formatCode="General" sourceLinked="1"/>
        <c:tickLblPos val="none"/>
        <c:crossAx val="116740864"/>
        <c:crosses val="autoZero"/>
        <c:auto val="1"/>
        <c:lblAlgn val="ctr"/>
        <c:lblOffset val="100"/>
      </c:catAx>
      <c:valAx>
        <c:axId val="116740864"/>
        <c:scaling>
          <c:orientation val="minMax"/>
        </c:scaling>
        <c:delete val="1"/>
        <c:axPos val="l"/>
        <c:numFmt formatCode="#,##0.0" sourceLinked="1"/>
        <c:tickLblPos val="none"/>
        <c:crossAx val="116726784"/>
        <c:crosses val="autoZero"/>
        <c:crossBetween val="between"/>
      </c:valAx>
      <c:spPr>
        <a:noFill/>
        <a:ln w="25401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7609571158760164"/>
          <c:y val="0.68756773938698157"/>
          <c:w val="0.42390418566100374"/>
          <c:h val="0.11764705882352949"/>
        </c:manualLayout>
      </c:layout>
      <c:spPr>
        <a:noFill/>
        <a:ln w="24238">
          <a:noFill/>
        </a:ln>
      </c:spPr>
      <c:txPr>
        <a:bodyPr/>
        <a:lstStyle/>
        <a:p>
          <a:pPr>
            <a:defRPr sz="1594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8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8"/>
  <c:chart>
    <c:title>
      <c:tx>
        <c:rich>
          <a:bodyPr/>
          <a:lstStyle/>
          <a:p>
            <a:pPr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% снижения по способам закупок  в 2018 году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2040044180779057"/>
          <c:y val="3.8801244306188198E-2"/>
        </c:manualLayout>
      </c:layout>
    </c:title>
    <c:plotArea>
      <c:layout>
        <c:manualLayout>
          <c:layoutTarget val="inner"/>
          <c:xMode val="edge"/>
          <c:yMode val="edge"/>
          <c:x val="0.10831718803497591"/>
          <c:y val="0.14493139651149922"/>
          <c:w val="0.81003478989438749"/>
          <c:h val="0.5555877124763916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Государственные заказчики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4.4423575811846562E-2"/>
                  <c:y val="-4.2328630152205393E-2"/>
                </c:manualLayout>
              </c:layout>
              <c:showVal val="1"/>
            </c:dLbl>
            <c:dLbl>
              <c:idx val="1"/>
              <c:layout>
                <c:manualLayout>
                  <c:x val="-3.9197272775158692E-2"/>
                  <c:y val="5.9965559382290853E-2"/>
                </c:manualLayout>
              </c:layout>
              <c:showVal val="1"/>
            </c:dLbl>
            <c:dLbl>
              <c:idx val="2"/>
              <c:layout>
                <c:manualLayout>
                  <c:x val="-3.3970969738470858E-2"/>
                  <c:y val="-4.232863015220539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ЭА</c:v>
                </c:pt>
                <c:pt idx="1">
                  <c:v>ОК</c:v>
                </c:pt>
                <c:pt idx="2">
                  <c:v>ЗК</c:v>
                </c:pt>
                <c:pt idx="3">
                  <c:v>ЗП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9.3000000000000007</c:v>
                </c:pt>
                <c:pt idx="1">
                  <c:v>4.5</c:v>
                </c:pt>
                <c:pt idx="2">
                  <c:v>18</c:v>
                </c:pt>
                <c:pt idx="3">
                  <c:v>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Муниципальные заказчики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7.3168242513629536E-2"/>
                  <c:y val="-4.9383401844239685E-2"/>
                </c:manualLayout>
              </c:layout>
              <c:showVal val="1"/>
            </c:dLbl>
            <c:dLbl>
              <c:idx val="1"/>
              <c:layout>
                <c:manualLayout>
                  <c:x val="-3.9197272775158692E-2"/>
                  <c:y val="-5.9965559382290853E-2"/>
                </c:manualLayout>
              </c:layout>
              <c:showVal val="1"/>
            </c:dLbl>
            <c:dLbl>
              <c:idx val="2"/>
              <c:layout>
                <c:manualLayout>
                  <c:x val="2.0905212146751315E-2"/>
                  <c:y val="7.0547716920342255E-3"/>
                </c:manualLayout>
              </c:layout>
              <c:showVal val="1"/>
            </c:dLbl>
            <c:dLbl>
              <c:idx val="3"/>
              <c:layout>
                <c:manualLayout>
                  <c:x val="-3.1357818220126878E-2"/>
                  <c:y val="5.996555938229085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ЭА</c:v>
                </c:pt>
                <c:pt idx="1">
                  <c:v>ОК</c:v>
                </c:pt>
                <c:pt idx="2">
                  <c:v>ЗК</c:v>
                </c:pt>
                <c:pt idx="3">
                  <c:v>ЗП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15.6</c:v>
                </c:pt>
                <c:pt idx="1">
                  <c:v>17.3</c:v>
                </c:pt>
                <c:pt idx="2">
                  <c:v>17</c:v>
                </c:pt>
                <c:pt idx="3">
                  <c:v>3</c:v>
                </c:pt>
              </c:numCache>
            </c:numRef>
          </c:val>
        </c:ser>
        <c:dLbls>
          <c:showVal val="1"/>
        </c:dLbls>
        <c:marker val="1"/>
        <c:axId val="116956160"/>
        <c:axId val="116970240"/>
      </c:lineChart>
      <c:catAx>
        <c:axId val="1169561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970240"/>
        <c:crosses val="autoZero"/>
        <c:auto val="1"/>
        <c:lblAlgn val="ctr"/>
        <c:lblOffset val="100"/>
      </c:catAx>
      <c:valAx>
        <c:axId val="11697024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1695616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6.1238279912560284E-2"/>
          <c:y val="0.82175702699700071"/>
          <c:w val="0.88388553820221749"/>
          <c:h val="0.17824297300299996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150"/>
      <c:rAngAx val="1"/>
    </c:view3D>
    <c:plotArea>
      <c:layout>
        <c:manualLayout>
          <c:layoutTarget val="inner"/>
          <c:xMode val="edge"/>
          <c:yMode val="edge"/>
          <c:x val="6.0263703338517972E-2"/>
          <c:y val="0.2124615824635829"/>
          <c:w val="0.90598188313174699"/>
          <c:h val="0.763836963851561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закупок (по способам)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83DFF1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CF7CF4"/>
              </a:solidFill>
            </c:spPr>
          </c:dPt>
          <c:dLbls>
            <c:dLbl>
              <c:idx val="0"/>
              <c:layout>
                <c:manualLayout>
                  <c:x val="1.0050966559271178E-3"/>
                  <c:y val="-6.6013906951516467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87,7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1"/>
              <c:layout>
                <c:manualLayout>
                  <c:x val="-0.16077054806410387"/>
                  <c:y val="-7.468737133782538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46,4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2"/>
              <c:layout>
                <c:manualLayout>
                  <c:x val="0.10866587740251114"/>
                  <c:y val="0.116162338171575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8560,0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3"/>
              <c:layout>
                <c:manualLayout>
                  <c:x val="1.1979354724474957E-2"/>
                  <c:y val="-0.2698417496095205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142,7</a:t>
                    </a:r>
                    <a:endParaRPr lang="ru-RU" sz="1600" dirty="0">
                      <a:solidFill>
                        <a:schemeClr val="accent4">
                          <a:lumMod val="7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4"/>
              <c:layout>
                <c:manualLayout>
                  <c:x val="-8.5624473827564482E-2"/>
                  <c:y val="-2.1281879679529232E-2"/>
                </c:manualLayout>
              </c:layout>
              <c:dLblPos val="bestFit"/>
              <c:showVal val="1"/>
              <c:showCatName val="1"/>
            </c:dLbl>
            <c:dLblPos val="bestFit"/>
            <c:showVal val="1"/>
            <c:showCatName val="1"/>
          </c:dLbls>
          <c:cat>
            <c:strRef>
              <c:f>Лист1!$A$2:$A$5</c:f>
              <c:strCache>
                <c:ptCount val="4"/>
                <c:pt idx="0">
                  <c:v>ОК</c:v>
                </c:pt>
                <c:pt idx="1">
                  <c:v>ЗП</c:v>
                </c:pt>
                <c:pt idx="2">
                  <c:v>ЭА</c:v>
                </c:pt>
                <c:pt idx="3">
                  <c:v>Зкот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87.7</c:v>
                </c:pt>
                <c:pt idx="1">
                  <c:v>46.4</c:v>
                </c:pt>
                <c:pt idx="2">
                  <c:v>8560</c:v>
                </c:pt>
                <c:pt idx="3">
                  <c:v>142.69999999999999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tx>
        <c:rich>
          <a:bodyPr/>
          <a:lstStyle/>
          <a:p>
            <a:pPr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Уровень конкуренции по способам определения поставщиков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1.6197179905180627E-2"/>
                  <c:y val="5.6438173536273763E-2"/>
                </c:manualLayout>
              </c:layout>
              <c:showVal val="1"/>
            </c:dLbl>
            <c:dLbl>
              <c:idx val="1"/>
              <c:layout>
                <c:manualLayout>
                  <c:x val="-3.4194046466492385E-2"/>
                  <c:y val="8.8184646150427912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ОК и КОУ</c:v>
                </c:pt>
                <c:pt idx="1">
                  <c:v>ЭА</c:v>
                </c:pt>
                <c:pt idx="2">
                  <c:v>ЗКот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2.9</c:v>
                </c:pt>
                <c:pt idx="2">
                  <c:v>2.1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7793419778754805E-2"/>
                  <c:y val="-5.6438173536273763E-2"/>
                </c:manualLayout>
              </c:layout>
              <c:showVal val="1"/>
            </c:dLbl>
            <c:dLbl>
              <c:idx val="1"/>
              <c:layout>
                <c:manualLayout>
                  <c:x val="-3.4194046466492385E-2"/>
                  <c:y val="8.8184646150427912E-2"/>
                </c:manualLayout>
              </c:layout>
              <c:showVal val="1"/>
            </c:dLbl>
            <c:dLbl>
              <c:idx val="2"/>
              <c:layout>
                <c:manualLayout>
                  <c:x val="-5.3990599683935402E-2"/>
                  <c:y val="5.643817353627376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ОК и КОУ</c:v>
                </c:pt>
                <c:pt idx="1">
                  <c:v>ЭА</c:v>
                </c:pt>
                <c:pt idx="2">
                  <c:v>ЗКот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2.9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790286340066636E-2"/>
                  <c:y val="-7.0547716920342316E-3"/>
                </c:manualLayout>
              </c:layout>
              <c:showVal val="1"/>
            </c:dLbl>
            <c:dLbl>
              <c:idx val="1"/>
              <c:layout>
                <c:manualLayout>
                  <c:x val="-3.4194046466492385E-2"/>
                  <c:y val="-5.9965559382290888E-2"/>
                </c:manualLayout>
              </c:layout>
              <c:showVal val="1"/>
            </c:dLbl>
            <c:dLbl>
              <c:idx val="2"/>
              <c:layout>
                <c:manualLayout>
                  <c:x val="-1.7996866561311782E-3"/>
                  <c:y val="-7.0547716920342285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ОК и КОУ</c:v>
                </c:pt>
                <c:pt idx="1">
                  <c:v>ЭА</c:v>
                </c:pt>
                <c:pt idx="2">
                  <c:v>ЗКот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2.1</c:v>
                </c:pt>
                <c:pt idx="1">
                  <c:v>3.5</c:v>
                </c:pt>
                <c:pt idx="2">
                  <c:v>2.2000000000000002</c:v>
                </c:pt>
              </c:numCache>
            </c:numRef>
          </c:val>
        </c:ser>
        <c:dLbls>
          <c:showVal val="1"/>
        </c:dLbls>
        <c:marker val="1"/>
        <c:axId val="119223808"/>
        <c:axId val="119225344"/>
      </c:lineChart>
      <c:catAx>
        <c:axId val="1192238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9225344"/>
        <c:crosses val="autoZero"/>
        <c:auto val="1"/>
        <c:lblAlgn val="ctr"/>
        <c:lblOffset val="100"/>
      </c:catAx>
      <c:valAx>
        <c:axId val="11922534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92238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Анализ рассмотрения поданных заявок</a:t>
            </a:r>
            <a:r>
              <a:rPr lang="ru-RU" sz="18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шт.</a:t>
            </a:r>
            <a:endParaRPr lang="en-US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0981309974929158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dLbls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Лист1!$A$2:$A$5</c:f>
              <c:strCache>
                <c:ptCount val="4"/>
                <c:pt idx="0">
                  <c:v>Подано заявок</c:v>
                </c:pt>
                <c:pt idx="1">
                  <c:v>Допущено к аукционам</c:v>
                </c:pt>
                <c:pt idx="2">
                  <c:v>Приняли участие в ЭА</c:v>
                </c:pt>
                <c:pt idx="3">
                  <c:v>Допущены по 2 частям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75540</c:v>
                </c:pt>
                <c:pt idx="1">
                  <c:v>73741</c:v>
                </c:pt>
                <c:pt idx="2">
                  <c:v>42798</c:v>
                </c:pt>
                <c:pt idx="3">
                  <c:v>48487</c:v>
                </c:pt>
              </c:numCache>
            </c:numRef>
          </c:val>
        </c:ser>
        <c:gapWidth val="75"/>
        <c:overlap val="40"/>
        <c:axId val="117470336"/>
        <c:axId val="117471872"/>
      </c:barChart>
      <c:catAx>
        <c:axId val="1174703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471872"/>
        <c:crosses val="autoZero"/>
        <c:auto val="1"/>
        <c:lblAlgn val="ctr"/>
        <c:lblOffset val="100"/>
      </c:catAx>
      <c:valAx>
        <c:axId val="1174718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747033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150"/>
      <c:rAngAx val="1"/>
    </c:view3D>
    <c:plotArea>
      <c:layout>
        <c:manualLayout>
          <c:layoutTarget val="inner"/>
          <c:xMode val="edge"/>
          <c:yMode val="edge"/>
          <c:x val="6.0263703338517972E-2"/>
          <c:y val="0.2124615824635829"/>
          <c:w val="0.90598188313174699"/>
          <c:h val="0.763836963851561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закупок (по способам)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83DFF1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CF7CF4"/>
              </a:solidFill>
            </c:spPr>
          </c:dPt>
          <c:dLbls>
            <c:dLbl>
              <c:idx val="0"/>
              <c:layout>
                <c:manualLayout>
                  <c:x val="0.17076188423449851"/>
                  <c:y val="5.965363683410970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75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1"/>
              <c:layout>
                <c:manualLayout>
                  <c:x val="-0.1384147197257157"/>
                  <c:y val="-0.2071981269094005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25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2"/>
              <c:layout>
                <c:manualLayout>
                  <c:x val="0.15000243028552426"/>
                  <c:y val="0.121349670298071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22137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3"/>
              <c:layout>
                <c:manualLayout>
                  <c:x val="-0.10927453373236302"/>
                  <c:y val="-0.2231557604710586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1702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4"/>
              <c:layout>
                <c:manualLayout>
                  <c:x val="-8.5624473827564482E-2"/>
                  <c:y val="-2.1281879679529232E-2"/>
                </c:manualLayout>
              </c:layout>
              <c:dLblPos val="bestFit"/>
              <c:showVal val="1"/>
              <c:showCatName val="1"/>
            </c:dLbl>
            <c:dLblPos val="bestFit"/>
            <c:showVal val="1"/>
            <c:showCatName val="1"/>
          </c:dLbls>
          <c:cat>
            <c:strRef>
              <c:f>Лист1!$A$2:$A$3</c:f>
              <c:strCache>
                <c:ptCount val="2"/>
                <c:pt idx="0">
                  <c:v>Омские поставщики</c:v>
                </c:pt>
                <c:pt idx="1">
                  <c:v>Иногородние поставщики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150"/>
      <c:rAngAx val="1"/>
    </c:view3D>
    <c:plotArea>
      <c:layout>
        <c:manualLayout>
          <c:layoutTarget val="inner"/>
          <c:xMode val="edge"/>
          <c:yMode val="edge"/>
          <c:x val="6.0263703338517972E-2"/>
          <c:y val="0.2124615824635829"/>
          <c:w val="0.90598188313174699"/>
          <c:h val="0.763836963851561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закупок (по способам)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83DFF1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CF7CF4"/>
              </a:solidFill>
            </c:spPr>
          </c:dPt>
          <c:dLbls>
            <c:dLbl>
              <c:idx val="0"/>
              <c:layout>
                <c:manualLayout>
                  <c:x val="0.10445039540319759"/>
                  <c:y val="0.139159822039698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87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1"/>
              <c:layout>
                <c:manualLayout>
                  <c:x val="-0.11984735247776535"/>
                  <c:y val="-0.2403251823842674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13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2"/>
              <c:layout>
                <c:manualLayout>
                  <c:x val="0.15000243028552432"/>
                  <c:y val="0.121349670298071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22137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3"/>
              <c:layout>
                <c:manualLayout>
                  <c:x val="-0.10927453373236302"/>
                  <c:y val="-0.2231557604710586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1702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4"/>
              <c:layout>
                <c:manualLayout>
                  <c:x val="-8.5624473827564537E-2"/>
                  <c:y val="-2.1281879679529252E-2"/>
                </c:manualLayout>
              </c:layout>
              <c:dLblPos val="bestFit"/>
              <c:showVal val="1"/>
              <c:showCatName val="1"/>
            </c:dLbl>
            <c:dLblPos val="bestFit"/>
            <c:showVal val="1"/>
            <c:showCatName val="1"/>
          </c:dLbls>
          <c:cat>
            <c:strRef>
              <c:f>Лист1!$A$2:$A$3</c:f>
              <c:strCache>
                <c:ptCount val="2"/>
                <c:pt idx="0">
                  <c:v>Омские поставщики</c:v>
                </c:pt>
                <c:pt idx="1">
                  <c:v>Иногородние поставщики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87</c:v>
                </c:pt>
                <c:pt idx="1">
                  <c:v>13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150"/>
      <c:rAngAx val="1"/>
    </c:view3D>
    <c:plotArea>
      <c:layout>
        <c:manualLayout>
          <c:layoutTarget val="inner"/>
          <c:xMode val="edge"/>
          <c:yMode val="edge"/>
          <c:x val="6.0263703338517972E-2"/>
          <c:y val="0.2124615824635829"/>
          <c:w val="0.90598188313174699"/>
          <c:h val="0.763836963851561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закупок (по способам)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83DFF1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explosion val="27"/>
            <c:spPr>
              <a:solidFill>
                <a:srgbClr val="CF7CF4"/>
              </a:solidFill>
            </c:spPr>
          </c:dPt>
          <c:dLbls>
            <c:dLbl>
              <c:idx val="0"/>
              <c:layout>
                <c:manualLayout>
                  <c:x val="-7.6156468725697146E-2"/>
                  <c:y val="-0.120723105929406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1737,8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1"/>
              <c:layout>
                <c:manualLayout>
                  <c:x val="-3.9516659607265858E-2"/>
                  <c:y val="-9.0249367717312526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27,3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2"/>
              <c:layout>
                <c:manualLayout>
                  <c:x val="5.0794703366292632E-2"/>
                  <c:y val="0.16284832731003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16376,6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3"/>
              <c:layout>
                <c:manualLayout>
                  <c:x val="1.1979354724475163E-2"/>
                  <c:y val="-0.124596450067639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251,6</a:t>
                    </a:r>
                    <a:endParaRPr lang="ru-RU" sz="1600" dirty="0">
                      <a:solidFill>
                        <a:schemeClr val="accent4">
                          <a:lumMod val="7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4"/>
              <c:layout>
                <c:manualLayout>
                  <c:x val="-8.5624473827564482E-2"/>
                  <c:y val="-2.1281879679529232E-2"/>
                </c:manualLayout>
              </c:layout>
              <c:dLblPos val="bestFit"/>
              <c:showVal val="1"/>
              <c:showCatName val="1"/>
            </c:dLbl>
            <c:dLblPos val="bestFit"/>
            <c:showVal val="1"/>
            <c:showCatName val="1"/>
          </c:dLbls>
          <c:cat>
            <c:strRef>
              <c:f>Лист1!$A$2:$A$5</c:f>
              <c:strCache>
                <c:ptCount val="4"/>
                <c:pt idx="0">
                  <c:v>ОК</c:v>
                </c:pt>
                <c:pt idx="1">
                  <c:v>ЗП</c:v>
                </c:pt>
                <c:pt idx="2">
                  <c:v>ЭА</c:v>
                </c:pt>
                <c:pt idx="3">
                  <c:v>Зкот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1737.8</c:v>
                </c:pt>
                <c:pt idx="1">
                  <c:v>127.3</c:v>
                </c:pt>
                <c:pt idx="2">
                  <c:v>16376.6</c:v>
                </c:pt>
                <c:pt idx="3">
                  <c:v>351.6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rotY val="150"/>
      <c:rAngAx val="1"/>
    </c:view3D>
    <c:plotArea>
      <c:layout>
        <c:manualLayout>
          <c:layoutTarget val="inner"/>
          <c:xMode val="edge"/>
          <c:yMode val="edge"/>
          <c:x val="6.0263703338517972E-2"/>
          <c:y val="0.2124615824635829"/>
          <c:w val="0.90598188313174699"/>
          <c:h val="0.763836963851561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закупок (по способам)</c:v>
                </c:pt>
              </c:strCache>
            </c:strRef>
          </c:tx>
          <c:explosion val="25"/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83DFF1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CF7CF4"/>
              </a:solidFill>
            </c:spPr>
          </c:dPt>
          <c:dLbls>
            <c:dLbl>
              <c:idx val="0"/>
              <c:layout>
                <c:manualLayout>
                  <c:x val="1.2028177424730585E-2"/>
                  <c:y val="-6.6013906951515391E-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65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1"/>
              <c:layout>
                <c:manualLayout>
                  <c:x val="-0.1332128461420958"/>
                  <c:y val="-8.506203559081689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10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2"/>
              <c:layout>
                <c:manualLayout>
                  <c:x val="0.22165245528274635"/>
                  <c:y val="6.428901690661834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3334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3"/>
              <c:layout>
                <c:manualLayout>
                  <c:x val="-0.1147860741167647"/>
                  <c:y val="-0.197219099838580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824</a:t>
                    </a:r>
                    <a:endParaRPr lang="ru-RU" sz="160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bestFit"/>
              <c:showVal val="1"/>
              <c:showCatName val="1"/>
            </c:dLbl>
            <c:dLbl>
              <c:idx val="4"/>
              <c:layout>
                <c:manualLayout>
                  <c:x val="-8.5624473827564482E-2"/>
                  <c:y val="-2.1281879679529232E-2"/>
                </c:manualLayout>
              </c:layout>
              <c:dLblPos val="bestFit"/>
              <c:showVal val="1"/>
              <c:showCatName val="1"/>
            </c:dLbl>
            <c:dLblPos val="bestFit"/>
            <c:showVal val="1"/>
            <c:showCatName val="1"/>
          </c:dLbls>
          <c:cat>
            <c:strRef>
              <c:f>Лист1!$A$2:$A$5</c:f>
              <c:strCache>
                <c:ptCount val="4"/>
                <c:pt idx="0">
                  <c:v>ОК</c:v>
                </c:pt>
                <c:pt idx="1">
                  <c:v>ЗП</c:v>
                </c:pt>
                <c:pt idx="2">
                  <c:v>ЭА</c:v>
                </c:pt>
                <c:pt idx="3">
                  <c:v>Зкот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</c:v>
                </c:pt>
                <c:pt idx="1">
                  <c:v>30</c:v>
                </c:pt>
                <c:pt idx="2">
                  <c:v>3334</c:v>
                </c:pt>
                <c:pt idx="3">
                  <c:v>824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spPr>
              <a:solidFill>
                <a:srgbClr val="3379CD"/>
              </a:solidFill>
            </c:spPr>
          </c:dPt>
          <c:dLbls>
            <c:dLbl>
              <c:idx val="0"/>
              <c:layout>
                <c:manualLayout>
                  <c:x val="0"/>
                  <c:y val="5.6899004267425423E-4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17096</a:t>
                    </a:r>
                    <a:endParaRPr lang="en-US" sz="11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outEnd"/>
              <c:showVal val="1"/>
            </c:dLbl>
            <c:dLblPos val="inEnd"/>
            <c:showVal val="1"/>
          </c:dLbls>
          <c:cat>
            <c:strRef>
              <c:f>Лист1!$A$2</c:f>
              <c:strCache>
                <c:ptCount val="1"/>
                <c:pt idx="0">
                  <c:v>Электронный аукцион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17096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4.748302575299867E-3"/>
                  <c:y val="2.8449502133712661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>
                        <a:latin typeface="Times New Roman" pitchFamily="18" charset="0"/>
                        <a:cs typeface="Times New Roman" pitchFamily="18" charset="0"/>
                      </a:rPr>
                      <a:t>19170</a:t>
                    </a:r>
                    <a:endParaRPr lang="en-US" sz="11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Электронный аукцион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19170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50"/>
            </a:solidFill>
          </c:spPr>
          <c:dPt>
            <c:idx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6800397222966865E-2"/>
                  <c:y val="3.4139402560455202E-2"/>
                </c:manualLayout>
              </c:layout>
              <c:tx>
                <c:rich>
                  <a:bodyPr/>
                  <a:lstStyle/>
                  <a:p>
                    <a:r>
                      <a:rPr lang="ru-RU" sz="11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25471</a:t>
                    </a:r>
                    <a:endParaRPr lang="en-US" sz="1100" b="0" baseline="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rgbClr val="0070C0"/>
                        </a:solidFill>
                      </a:rPr>
                      <a:t>4078</a:t>
                    </a:r>
                    <a:endParaRPr lang="en-US" baseline="0" dirty="0">
                      <a:solidFill>
                        <a:srgbClr val="0070C0"/>
                      </a:solidFill>
                    </a:endParaRPr>
                  </a:p>
                </c:rich>
              </c:tx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b="1" i="0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Электронный аукцион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25471</c:v>
                </c:pt>
              </c:numCache>
            </c:numRef>
          </c:val>
        </c:ser>
        <c:gapWidth val="75"/>
        <c:overlap val="-36"/>
        <c:axId val="89250816"/>
        <c:axId val="104616704"/>
      </c:barChart>
      <c:catAx>
        <c:axId val="892508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4616704"/>
        <c:crosses val="autoZero"/>
        <c:auto val="1"/>
        <c:lblAlgn val="ctr"/>
        <c:lblOffset val="100"/>
      </c:catAx>
      <c:valAx>
        <c:axId val="10461670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92508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3379CD"/>
            </a:solidFill>
          </c:spPr>
          <c:dLbls>
            <c:dLbl>
              <c:idx val="0"/>
              <c:layout>
                <c:manualLayout>
                  <c:x val="0"/>
                  <c:y val="5.6899004267425423E-4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272</a:t>
                    </a: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outEnd"/>
              <c:showVal val="1"/>
            </c:dLbl>
            <c:dLblPos val="inEnd"/>
            <c:showVal val="1"/>
          </c:dLbls>
          <c:cat>
            <c:strRef>
              <c:f>Лист1!$A$2</c:f>
              <c:strCache>
                <c:ptCount val="1"/>
                <c:pt idx="0">
                  <c:v>Открытый конкурс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272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-5.3299633374069549E-3"/>
                  <c:y val="5.6899004267425323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299</a:t>
                    </a: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Открытый конкурс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1.5117367911501875E-2"/>
                  <c:y val="2.2759601706970185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195</a:t>
                    </a:r>
                    <a:endParaRPr lang="en-US" sz="1200" b="0" baseline="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rgbClr val="0070C0"/>
                        </a:solidFill>
                      </a:rPr>
                      <a:t>4078</a:t>
                    </a:r>
                    <a:endParaRPr lang="en-US" baseline="0" dirty="0">
                      <a:solidFill>
                        <a:srgbClr val="0070C0"/>
                      </a:solidFill>
                    </a:endParaRPr>
                  </a:p>
                </c:rich>
              </c:tx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b="1" i="0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Открытый конкурс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195</c:v>
                </c:pt>
              </c:numCache>
            </c:numRef>
          </c:val>
        </c:ser>
        <c:gapWidth val="75"/>
        <c:overlap val="-36"/>
        <c:axId val="104755200"/>
        <c:axId val="104756736"/>
      </c:barChart>
      <c:catAx>
        <c:axId val="1047552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4756736"/>
        <c:crosses val="autoZero"/>
        <c:auto val="1"/>
        <c:lblAlgn val="ctr"/>
        <c:lblOffset val="100"/>
      </c:catAx>
      <c:valAx>
        <c:axId val="10475673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475520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3379CD"/>
            </a:solidFill>
          </c:spPr>
          <c:dPt>
            <c:idx val="0"/>
            <c:spPr>
              <a:solidFill>
                <a:srgbClr val="3379CD"/>
              </a:solidFill>
            </c:spPr>
          </c:dPt>
          <c:dLbls>
            <c:dLbl>
              <c:idx val="0"/>
              <c:layout>
                <c:manualLayout>
                  <c:x val="5.8789764100285174E-3"/>
                  <c:y val="6.8672925230529938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1797</a:t>
                    </a: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outEnd"/>
              <c:showVal val="1"/>
            </c:dLbl>
            <c:dLblPos val="inEnd"/>
            <c:showVal val="1"/>
          </c:dLbls>
          <c:cat>
            <c:strRef>
              <c:f>Лист1!$A$2</c:f>
              <c:strCache>
                <c:ptCount val="1"/>
                <c:pt idx="0">
                  <c:v>Запрос котировок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-5.3299633374069549E-3"/>
                  <c:y val="5.6899004267425323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2015</a:t>
                    </a: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Запрос котировок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2015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-3.9678131001317456E-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2526</a:t>
                    </a:r>
                    <a:endParaRPr lang="en-US" sz="1200" b="0" baseline="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rgbClr val="0070C0"/>
                        </a:solidFill>
                      </a:rPr>
                      <a:t>4078</a:t>
                    </a:r>
                    <a:endParaRPr lang="en-US" baseline="0" dirty="0">
                      <a:solidFill>
                        <a:srgbClr val="0070C0"/>
                      </a:solidFill>
                    </a:endParaRPr>
                  </a:p>
                </c:rich>
              </c:tx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b="1" i="0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Запрос котировок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2526</c:v>
                </c:pt>
              </c:numCache>
            </c:numRef>
          </c:val>
        </c:ser>
        <c:gapWidth val="75"/>
        <c:overlap val="-36"/>
        <c:axId val="104665472"/>
        <c:axId val="104667008"/>
      </c:barChart>
      <c:catAx>
        <c:axId val="1046654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4667008"/>
        <c:crosses val="autoZero"/>
        <c:auto val="1"/>
        <c:lblAlgn val="ctr"/>
        <c:lblOffset val="100"/>
      </c:catAx>
      <c:valAx>
        <c:axId val="10466700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466547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3379CD"/>
            </a:solidFill>
          </c:spPr>
          <c:dLbls>
            <c:dLbl>
              <c:idx val="0"/>
              <c:layout>
                <c:manualLayout>
                  <c:x val="-6.081699734512282E-3"/>
                  <c:y val="5.6888548538529715E-4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66</a:t>
                    </a: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outEnd"/>
              <c:showVal val="1"/>
            </c:dLbl>
            <c:dLblPos val="inEnd"/>
            <c:showVal val="1"/>
          </c:dLbls>
          <c:cat>
            <c:strRef>
              <c:f>Лист1!$A$2</c:f>
              <c:strCache>
                <c:ptCount val="1"/>
                <c:pt idx="0">
                  <c:v>Запрос предложений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7.5183217190432868E-4"/>
                  <c:y val="1.198875322818956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72</a:t>
                    </a:r>
                    <a:endParaRPr lang="en-US" sz="12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Запрос предложений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-3.9678131001317483E-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2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40</a:t>
                    </a:r>
                    <a:endParaRPr lang="en-US" sz="1200" b="0" baseline="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rgbClr val="0070C0"/>
                        </a:solidFill>
                      </a:rPr>
                      <a:t>4078</a:t>
                    </a:r>
                    <a:endParaRPr lang="en-US" baseline="0" dirty="0">
                      <a:solidFill>
                        <a:srgbClr val="0070C0"/>
                      </a:solidFill>
                    </a:endParaRPr>
                  </a:p>
                </c:rich>
              </c:tx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b="1" i="0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Запрос предложений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gapWidth val="75"/>
        <c:overlap val="-36"/>
        <c:axId val="104898944"/>
        <c:axId val="104900480"/>
      </c:barChart>
      <c:catAx>
        <c:axId val="1048989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4900480"/>
        <c:crosses val="autoZero"/>
        <c:auto val="1"/>
        <c:lblAlgn val="ctr"/>
        <c:lblOffset val="100"/>
      </c:catAx>
      <c:valAx>
        <c:axId val="10490048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48989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3379CD"/>
            </a:solidFill>
          </c:spPr>
          <c:dPt>
            <c:idx val="0"/>
            <c:spPr>
              <a:solidFill>
                <a:srgbClr val="3379CD"/>
              </a:solidFill>
            </c:spPr>
          </c:dPt>
          <c:dLbls>
            <c:dLbl>
              <c:idx val="0"/>
              <c:layout>
                <c:manualLayout>
                  <c:x val="0"/>
                  <c:y val="5.6899004267425423E-4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19712,8</a:t>
                    </a:r>
                    <a:endParaRPr lang="en-US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dLblPos val="outEnd"/>
              <c:showVal val="1"/>
            </c:dLbl>
            <c:dLblPos val="inEnd"/>
            <c:showVal val="1"/>
          </c:dLbls>
          <c:cat>
            <c:strRef>
              <c:f>Лист1!$A$2</c:f>
              <c:strCache>
                <c:ptCount val="1"/>
                <c:pt idx="0">
                  <c:v>Электронный аукцион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19712.8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1.0092733803988108E-2"/>
                  <c:y val="4.6139876797670265E-3"/>
                </c:manualLayout>
              </c:layout>
              <c:tx>
                <c:rich>
                  <a:bodyPr/>
                  <a:lstStyle/>
                  <a:p>
                    <a:r>
                      <a:rPr lang="ru-RU" sz="900" dirty="0" smtClean="0">
                        <a:latin typeface="Times New Roman" pitchFamily="18" charset="0"/>
                        <a:cs typeface="Times New Roman" pitchFamily="18" charset="0"/>
                      </a:rPr>
                      <a:t>22375,4</a:t>
                    </a:r>
                    <a:endParaRPr lang="en-US" sz="9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Электронный аукцион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22375.4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1.8079220153989724E-2"/>
                  <c:y val="9.3811243160378862E-3"/>
                </c:manualLayout>
              </c:layout>
              <c:tx>
                <c:rich>
                  <a:bodyPr/>
                  <a:lstStyle/>
                  <a:p>
                    <a:r>
                      <a:rPr lang="ru-RU" sz="9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24936,6</a:t>
                    </a:r>
                    <a:endParaRPr lang="en-US" sz="900" b="0" baseline="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rgbClr val="0070C0"/>
                        </a:solidFill>
                      </a:rPr>
                      <a:t>4078</a:t>
                    </a:r>
                    <a:endParaRPr lang="en-US" baseline="0" dirty="0">
                      <a:solidFill>
                        <a:srgbClr val="0070C0"/>
                      </a:solidFill>
                    </a:endParaRPr>
                  </a:p>
                </c:rich>
              </c:tx>
              <c:showVal val="1"/>
            </c:dLbl>
            <c:dLbl>
              <c:idx val="2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b="1" i="0" baseline="0">
                      <a:solidFill>
                        <a:srgbClr val="0070C0"/>
                      </a:solidFill>
                    </a:defRPr>
                  </a:pPr>
                  <a:endParaRPr lang="ru-RU"/>
                </a:p>
              </c:txPr>
            </c:dLbl>
            <c:txPr>
              <a:bodyPr/>
              <a:lstStyle/>
              <a:p>
                <a:pPr>
                  <a:defRPr b="1" i="0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Электронный аукцион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24936.6</c:v>
                </c:pt>
              </c:numCache>
            </c:numRef>
          </c:val>
        </c:ser>
        <c:gapWidth val="75"/>
        <c:overlap val="-36"/>
        <c:axId val="115733632"/>
        <c:axId val="115735168"/>
      </c:barChart>
      <c:catAx>
        <c:axId val="1157336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735168"/>
        <c:crosses val="autoZero"/>
        <c:auto val="1"/>
        <c:lblAlgn val="ctr"/>
        <c:lblOffset val="100"/>
      </c:catAx>
      <c:valAx>
        <c:axId val="1157351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7336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73B56D-3782-488D-A3C9-E594E429C2F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3413AA-83C5-4C0D-864B-14CCC8440D4B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На федеральном уровне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CEEA379D-D348-41EA-9887-FD151035B259}" type="parTrans" cxnId="{764DFF3C-425B-4C35-B69F-D2DBC5BC796D}">
      <dgm:prSet/>
      <dgm:spPr/>
      <dgm:t>
        <a:bodyPr/>
        <a:lstStyle/>
        <a:p>
          <a:endParaRPr lang="ru-RU"/>
        </a:p>
      </dgm:t>
    </dgm:pt>
    <dgm:pt modelId="{82CADE2D-BF6A-46D0-ACE5-EDD21B686DB9}" type="sibTrans" cxnId="{764DFF3C-425B-4C35-B69F-D2DBC5BC796D}">
      <dgm:prSet/>
      <dgm:spPr/>
      <dgm:t>
        <a:bodyPr/>
        <a:lstStyle/>
        <a:p>
          <a:endParaRPr lang="ru-RU"/>
        </a:p>
      </dgm:t>
    </dgm:pt>
    <dgm:pt modelId="{6DDF3A5F-9F3B-4F8F-9C56-4DB93DF61374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На региональном уровне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E3D5391B-6CE1-46F5-A1B5-79F77E9343C6}" type="parTrans" cxnId="{323C305E-8458-4602-B3CB-12E132CE40DD}">
      <dgm:prSet/>
      <dgm:spPr/>
      <dgm:t>
        <a:bodyPr/>
        <a:lstStyle/>
        <a:p>
          <a:endParaRPr lang="ru-RU"/>
        </a:p>
      </dgm:t>
    </dgm:pt>
    <dgm:pt modelId="{034BB7FD-A8C3-4E66-A2D3-91AF87D9A7DF}" type="sibTrans" cxnId="{323C305E-8458-4602-B3CB-12E132CE40DD}">
      <dgm:prSet/>
      <dgm:spPr/>
      <dgm:t>
        <a:bodyPr/>
        <a:lstStyle/>
        <a:p>
          <a:endParaRPr lang="ru-RU"/>
        </a:p>
      </dgm:t>
    </dgm:pt>
    <dgm:pt modelId="{8BEB41D3-A501-44B0-9B43-5F0BD89931A7}">
      <dgm:prSet phldrT="[Текст]" custT="1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</dgm:spPr>
      <dgm:t>
        <a:bodyPr/>
        <a:lstStyle/>
        <a:p>
          <a:pPr marL="0" indent="0" algn="just">
            <a:lnSpc>
              <a:spcPct val="90000"/>
            </a:lnSpc>
            <a:spcAft>
              <a:spcPts val="0"/>
            </a:spcAft>
          </a:pP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 Постановление Правительства РФ от 21.11.2013 № 1043 «О требованиях к формированию, утверждению и ведению планов закупок товаров, работ, услуг для обеспечения нужд субъекта Российской Федерации и муниципальных нужд, 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CB6F837B-E5EA-4D1D-8817-A358C63BE160}" type="parTrans" cxnId="{88553E1B-1BC6-4495-A2E7-E265D7352EC2}">
      <dgm:prSet/>
      <dgm:spPr/>
      <dgm:t>
        <a:bodyPr/>
        <a:lstStyle/>
        <a:p>
          <a:endParaRPr lang="ru-RU"/>
        </a:p>
      </dgm:t>
    </dgm:pt>
    <dgm:pt modelId="{D4D807F2-69AB-40F0-86CC-981BC973C0B5}" type="sibTrans" cxnId="{88553E1B-1BC6-4495-A2E7-E265D7352EC2}">
      <dgm:prSet/>
      <dgm:spPr/>
      <dgm:t>
        <a:bodyPr/>
        <a:lstStyle/>
        <a:p>
          <a:endParaRPr lang="ru-RU"/>
        </a:p>
      </dgm:t>
    </dgm:pt>
    <dgm:pt modelId="{51252391-4340-41AF-9F34-7DDDD2739ACA}">
      <dgm:prSet phldrT="[Текст]" custT="1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</dgm:spPr>
      <dgm:t>
        <a:bodyPr/>
        <a:lstStyle/>
        <a:p>
          <a:pPr marL="0" indent="0" algn="just">
            <a:lnSpc>
              <a:spcPct val="90000"/>
            </a:lnSpc>
            <a:spcAft>
              <a:spcPct val="15000"/>
            </a:spcAft>
          </a:pP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 Постановление Правительства Омской области от 24 декабря 2014 года № 334-п «О Порядке формирования, утверждения и ведения планов закупок товаров, работ, услуг для обеспечения нужд Омской области»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A29F8BCD-22D9-4176-B030-654021956C2E}" type="parTrans" cxnId="{6B550EBA-A40F-4F20-94A5-0EE3231B4225}">
      <dgm:prSet/>
      <dgm:spPr/>
      <dgm:t>
        <a:bodyPr/>
        <a:lstStyle/>
        <a:p>
          <a:endParaRPr lang="ru-RU"/>
        </a:p>
      </dgm:t>
    </dgm:pt>
    <dgm:pt modelId="{250230CB-4D85-414A-8BB2-32541A940102}" type="sibTrans" cxnId="{6B550EBA-A40F-4F20-94A5-0EE3231B4225}">
      <dgm:prSet/>
      <dgm:spPr/>
      <dgm:t>
        <a:bodyPr/>
        <a:lstStyle/>
        <a:p>
          <a:endParaRPr lang="ru-RU"/>
        </a:p>
      </dgm:t>
    </dgm:pt>
    <dgm:pt modelId="{85F13B93-A619-4B40-96F6-9B46E7580FC4}">
      <dgm:prSet phldrT="[Текст]" custT="1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</dgm:spPr>
      <dgm:t>
        <a:bodyPr/>
        <a:lstStyle/>
        <a:p>
          <a:pPr marL="0" indent="0" algn="just">
            <a:lnSpc>
              <a:spcPct val="90000"/>
            </a:lnSpc>
            <a:spcAft>
              <a:spcPts val="0"/>
            </a:spcAft>
          </a:pP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 Постановление Правительства РФ от 05.06.2015 № 554 "О требованиях к формированию, утверждению и ведению плана-графика закупок товаров, работ, услуг для обеспечения нужд субъекта Российской Федерации и муниципальных нужд, а также о требованиях к форме плана – графика закупок товаров, работ, услуг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AE17B2EE-CE43-4D96-A27E-094B2B80D2AF}" type="parTrans" cxnId="{AF609342-2294-462E-BAE8-B9B318C961D9}">
      <dgm:prSet/>
      <dgm:spPr/>
      <dgm:t>
        <a:bodyPr/>
        <a:lstStyle/>
        <a:p>
          <a:endParaRPr lang="ru-RU"/>
        </a:p>
      </dgm:t>
    </dgm:pt>
    <dgm:pt modelId="{0A41E828-4DC1-48F0-BA58-75DFD9DC9E13}" type="sibTrans" cxnId="{AF609342-2294-462E-BAE8-B9B318C961D9}">
      <dgm:prSet/>
      <dgm:spPr/>
      <dgm:t>
        <a:bodyPr/>
        <a:lstStyle/>
        <a:p>
          <a:endParaRPr lang="ru-RU"/>
        </a:p>
      </dgm:t>
    </dgm:pt>
    <dgm:pt modelId="{EEA38E27-2873-4922-8863-06AE5C540A1D}">
      <dgm:prSet phldrT="[Текст]" custT="1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</dgm:spPr>
      <dgm:t>
        <a:bodyPr/>
        <a:lstStyle/>
        <a:p>
          <a:pPr marL="0" indent="0" algn="just">
            <a:lnSpc>
              <a:spcPct val="90000"/>
            </a:lnSpc>
            <a:spcAft>
              <a:spcPts val="0"/>
            </a:spcAft>
          </a:pP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  Постановление Правительства Омской области от 05.10.2015 № 267-П (в ред. от 23.03.2017 года) «О Порядке формирования, утверждения и ведения плана-графика закупок товаров, работ, услуг для обеспечения нужд Омской области»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00120EF7-9720-4279-BBFD-5FD759B4861C}" type="parTrans" cxnId="{865AF5B2-8FD6-442D-86E0-FF6CD020E530}">
      <dgm:prSet/>
      <dgm:spPr/>
      <dgm:t>
        <a:bodyPr/>
        <a:lstStyle/>
        <a:p>
          <a:endParaRPr lang="ru-RU"/>
        </a:p>
      </dgm:t>
    </dgm:pt>
    <dgm:pt modelId="{6E4597BC-B4CB-43ED-AE8A-D948772C4E75}" type="sibTrans" cxnId="{865AF5B2-8FD6-442D-86E0-FF6CD020E530}">
      <dgm:prSet/>
      <dgm:spPr/>
      <dgm:t>
        <a:bodyPr/>
        <a:lstStyle/>
        <a:p>
          <a:endParaRPr lang="ru-RU"/>
        </a:p>
      </dgm:t>
    </dgm:pt>
    <dgm:pt modelId="{8E6E5C82-1377-433C-AF40-6D660B7E712E}">
      <dgm:prSet phldrT="[Текст]" custT="1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</dgm:spPr>
      <dgm:t>
        <a:bodyPr/>
        <a:lstStyle/>
        <a:p>
          <a:pPr marL="0" indent="0" algn="just">
            <a:lnSpc>
              <a:spcPct val="90000"/>
            </a:lnSpc>
            <a:spcAft>
              <a:spcPts val="0"/>
            </a:spcAft>
          </a:pP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 соответствующие муниципальные акты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B064F89E-B846-4932-BF71-F19B6E0EC887}" type="parTrans" cxnId="{F1017DD2-A91F-4EBB-BEA0-15CE1C46D8A2}">
      <dgm:prSet/>
      <dgm:spPr/>
      <dgm:t>
        <a:bodyPr/>
        <a:lstStyle/>
        <a:p>
          <a:endParaRPr lang="ru-RU"/>
        </a:p>
      </dgm:t>
    </dgm:pt>
    <dgm:pt modelId="{A292D8E7-5FCB-425C-95BC-9BD90606AA28}" type="sibTrans" cxnId="{F1017DD2-A91F-4EBB-BEA0-15CE1C46D8A2}">
      <dgm:prSet/>
      <dgm:spPr/>
      <dgm:t>
        <a:bodyPr/>
        <a:lstStyle/>
        <a:p>
          <a:endParaRPr lang="ru-RU"/>
        </a:p>
      </dgm:t>
    </dgm:pt>
    <dgm:pt modelId="{F8C45EBF-9B2A-4894-9B2E-9093E8F1EDE6}">
      <dgm:prSet phldrT="[Текст]" custT="1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</dgm:spPr>
      <dgm:t>
        <a:bodyPr/>
        <a:lstStyle/>
        <a:p>
          <a:pPr marL="0" indent="0" algn="just">
            <a:lnSpc>
              <a:spcPct val="90000"/>
            </a:lnSpc>
            <a:spcAft>
              <a:spcPts val="0"/>
            </a:spcAft>
          </a:pP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 Постановлением Правительства РФ от 05.06.2015г. №555 «Об установлении порядка обоснования закупок товаров, работ и услуг для обеспечения государственных и муниципальных нужд и форм такого обоснования»</a:t>
          </a:r>
        </a:p>
      </dgm:t>
    </dgm:pt>
    <dgm:pt modelId="{A7DCFBA2-42F5-4D22-8540-68BD4A98C62D}" type="parTrans" cxnId="{B28FE855-1F8B-4A40-8A68-4956B9ECAFF3}">
      <dgm:prSet/>
      <dgm:spPr/>
      <dgm:t>
        <a:bodyPr/>
        <a:lstStyle/>
        <a:p>
          <a:endParaRPr lang="ru-RU"/>
        </a:p>
      </dgm:t>
    </dgm:pt>
    <dgm:pt modelId="{706A716E-3145-4785-8797-25757FA995E1}" type="sibTrans" cxnId="{B28FE855-1F8B-4A40-8A68-4956B9ECAFF3}">
      <dgm:prSet/>
      <dgm:spPr/>
      <dgm:t>
        <a:bodyPr/>
        <a:lstStyle/>
        <a:p>
          <a:endParaRPr lang="ru-RU"/>
        </a:p>
      </dgm:t>
    </dgm:pt>
    <dgm:pt modelId="{71C76713-ADA5-4FB8-8CE5-ECE73230B3F6}">
      <dgm:prSet phldrT="[Текст]" custT="1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</dgm:spPr>
      <dgm:t>
        <a:bodyPr/>
        <a:lstStyle/>
        <a:p>
          <a:pPr marL="0" indent="0" algn="just">
            <a:lnSpc>
              <a:spcPct val="90000"/>
            </a:lnSpc>
            <a:spcAft>
              <a:spcPts val="0"/>
            </a:spcAft>
          </a:pPr>
          <a:r>
            <a:rPr lang="ru-RU" sz="1500" b="1" i="1" dirty="0" smtClean="0">
              <a:latin typeface="Times New Roman" pitchFamily="18" charset="0"/>
              <a:cs typeface="Times New Roman" pitchFamily="18" charset="0"/>
            </a:rPr>
            <a:t>общие требования 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к порядку разработки и принятия актов о нормировании в сфере закупок от 18.05.2015г. № 476;</a:t>
          </a:r>
        </a:p>
      </dgm:t>
    </dgm:pt>
    <dgm:pt modelId="{2EB284CE-86A9-4174-979D-8B81F08652DC}" type="parTrans" cxnId="{0C1DADB1-BF48-45EA-92A4-0AA66D09BA86}">
      <dgm:prSet/>
      <dgm:spPr/>
      <dgm:t>
        <a:bodyPr/>
        <a:lstStyle/>
        <a:p>
          <a:endParaRPr lang="ru-RU"/>
        </a:p>
      </dgm:t>
    </dgm:pt>
    <dgm:pt modelId="{419F5A34-EFFA-4F8A-817A-6B98F8EF925A}" type="sibTrans" cxnId="{0C1DADB1-BF48-45EA-92A4-0AA66D09BA86}">
      <dgm:prSet/>
      <dgm:spPr/>
      <dgm:t>
        <a:bodyPr/>
        <a:lstStyle/>
        <a:p>
          <a:endParaRPr lang="ru-RU"/>
        </a:p>
      </dgm:t>
    </dgm:pt>
    <dgm:pt modelId="{107AB53E-0677-4E53-AA70-2F29006BF163}">
      <dgm:prSet phldrT="[Текст]" custT="1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</dgm:spPr>
      <dgm:t>
        <a:bodyPr/>
        <a:lstStyle/>
        <a:p>
          <a:pPr marL="0" indent="0" algn="just">
            <a:lnSpc>
              <a:spcPct val="90000"/>
            </a:lnSpc>
            <a:spcAft>
              <a:spcPts val="0"/>
            </a:spcAft>
          </a:pPr>
          <a:r>
            <a:rPr lang="ru-RU" sz="1500" b="1" i="1" dirty="0" smtClean="0">
              <a:latin typeface="Times New Roman" pitchFamily="18" charset="0"/>
              <a:cs typeface="Times New Roman" pitchFamily="18" charset="0"/>
            </a:rPr>
            <a:t>общие требования 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к товарам, работам, услугам (в том числе к предельным ценам) и  к определению нормативных затрат от 13.10.2014 №1047 и от 02.09.2015 № 926</a:t>
          </a:r>
        </a:p>
      </dgm:t>
    </dgm:pt>
    <dgm:pt modelId="{4D258C98-E2BA-4F08-B8C0-6127D3178975}" type="parTrans" cxnId="{54889447-CB52-4888-A822-57EEECBAA954}">
      <dgm:prSet/>
      <dgm:spPr/>
      <dgm:t>
        <a:bodyPr/>
        <a:lstStyle/>
        <a:p>
          <a:endParaRPr lang="ru-RU"/>
        </a:p>
      </dgm:t>
    </dgm:pt>
    <dgm:pt modelId="{ECB87274-DDE1-4DFB-BA7C-EC3141C292E2}" type="sibTrans" cxnId="{54889447-CB52-4888-A822-57EEECBAA954}">
      <dgm:prSet/>
      <dgm:spPr/>
      <dgm:t>
        <a:bodyPr/>
        <a:lstStyle/>
        <a:p>
          <a:endParaRPr lang="ru-RU"/>
        </a:p>
      </dgm:t>
    </dgm:pt>
    <dgm:pt modelId="{9FFA2184-73A3-4E5F-83D5-B09518D6C98C}">
      <dgm:prSet phldrT="[Текст]" custT="1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</dgm:spPr>
      <dgm:t>
        <a:bodyPr/>
        <a:lstStyle/>
        <a:p>
          <a:pPr marL="0" indent="0" algn="just">
            <a:lnSpc>
              <a:spcPct val="90000"/>
            </a:lnSpc>
            <a:spcAft>
              <a:spcPts val="0"/>
            </a:spcAft>
          </a:pPr>
          <a:r>
            <a:rPr lang="ru-RU" sz="1500" b="1" i="1" dirty="0" smtClean="0">
              <a:latin typeface="Times New Roman" pitchFamily="18" charset="0"/>
              <a:cs typeface="Times New Roman" pitchFamily="18" charset="0"/>
            </a:rPr>
            <a:t>требования 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к порядку разработки и принятия актов о нормировании в сфере закупок от 25.11.2015 № 326-п;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FBAE0E84-DB37-49CE-9834-2BCB69ADB5E8}" type="parTrans" cxnId="{3A82BB31-128B-4777-8F4A-C894AD1D33EF}">
      <dgm:prSet/>
      <dgm:spPr/>
      <dgm:t>
        <a:bodyPr/>
        <a:lstStyle/>
        <a:p>
          <a:endParaRPr lang="ru-RU"/>
        </a:p>
      </dgm:t>
    </dgm:pt>
    <dgm:pt modelId="{F95F4A35-9D02-4BC3-842D-90310A633E97}" type="sibTrans" cxnId="{3A82BB31-128B-4777-8F4A-C894AD1D33EF}">
      <dgm:prSet/>
      <dgm:spPr/>
      <dgm:t>
        <a:bodyPr/>
        <a:lstStyle/>
        <a:p>
          <a:endParaRPr lang="ru-RU"/>
        </a:p>
      </dgm:t>
    </dgm:pt>
    <dgm:pt modelId="{C6E41B2F-C4EB-4DEE-9B22-038F6F14EBA3}">
      <dgm:prSet phldrT="[Текст]" custT="1"/>
      <dgm:spPr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</dgm:spPr>
      <dgm:t>
        <a:bodyPr/>
        <a:lstStyle/>
        <a:p>
          <a:pPr marL="0" indent="0" algn="just">
            <a:lnSpc>
              <a:spcPct val="90000"/>
            </a:lnSpc>
            <a:spcAft>
              <a:spcPts val="0"/>
            </a:spcAft>
          </a:pPr>
          <a:r>
            <a:rPr lang="ru-RU" sz="1500" b="1" i="1" dirty="0" smtClean="0">
              <a:latin typeface="Times New Roman" pitchFamily="18" charset="0"/>
              <a:cs typeface="Times New Roman" pitchFamily="18" charset="0"/>
            </a:rPr>
            <a:t>требования 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к товарам, работам, услугам (в том числе к предельным ценам), к определению нормативных затрат от 23.12.2015 № 397-п.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03C06FF3-E3DB-4EBD-8E81-B5BB5852833A}" type="parTrans" cxnId="{FA99DEDE-2BFF-4437-9741-08E629F8D102}">
      <dgm:prSet/>
      <dgm:spPr/>
      <dgm:t>
        <a:bodyPr/>
        <a:lstStyle/>
        <a:p>
          <a:endParaRPr lang="ru-RU"/>
        </a:p>
      </dgm:t>
    </dgm:pt>
    <dgm:pt modelId="{1C5EE49E-0EDE-4009-8EF2-5B2BC912E546}" type="sibTrans" cxnId="{FA99DEDE-2BFF-4437-9741-08E629F8D102}">
      <dgm:prSet/>
      <dgm:spPr/>
      <dgm:t>
        <a:bodyPr/>
        <a:lstStyle/>
        <a:p>
          <a:endParaRPr lang="ru-RU"/>
        </a:p>
      </dgm:t>
    </dgm:pt>
    <dgm:pt modelId="{FE889AD0-71BC-4847-B8E6-88AD21F9F915}" type="pres">
      <dgm:prSet presAssocID="{BA73B56D-3782-488D-A3C9-E594E429C2F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11F3D2-7E55-465F-B286-E081358F6C4A}" type="pres">
      <dgm:prSet presAssocID="{7E3413AA-83C5-4C0D-864B-14CCC8440D4B}" presName="parentLin" presStyleCnt="0"/>
      <dgm:spPr/>
    </dgm:pt>
    <dgm:pt modelId="{C18D5C22-B99A-4A91-A30C-0AEF987F1B41}" type="pres">
      <dgm:prSet presAssocID="{7E3413AA-83C5-4C0D-864B-14CCC8440D4B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852207B4-03E4-44E7-B5FA-A5D7E2BAF36D}" type="pres">
      <dgm:prSet presAssocID="{7E3413AA-83C5-4C0D-864B-14CCC8440D4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732DD1-F7C3-4997-8D52-31CEAC9A1CE7}" type="pres">
      <dgm:prSet presAssocID="{7E3413AA-83C5-4C0D-864B-14CCC8440D4B}" presName="negativeSpace" presStyleCnt="0"/>
      <dgm:spPr/>
    </dgm:pt>
    <dgm:pt modelId="{0DC16A34-42F2-493A-8D95-D43270D72732}" type="pres">
      <dgm:prSet presAssocID="{7E3413AA-83C5-4C0D-864B-14CCC8440D4B}" presName="childText" presStyleLbl="conFgAcc1" presStyleIdx="0" presStyleCnt="2" custScaleY="100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25E4F7-C1D5-4FA7-A89C-11472128CE38}" type="pres">
      <dgm:prSet presAssocID="{82CADE2D-BF6A-46D0-ACE5-EDD21B686DB9}" presName="spaceBetweenRectangles" presStyleCnt="0"/>
      <dgm:spPr/>
    </dgm:pt>
    <dgm:pt modelId="{4E4EB482-100D-4197-BEE3-8F995C2CA0F3}" type="pres">
      <dgm:prSet presAssocID="{6DDF3A5F-9F3B-4F8F-9C56-4DB93DF61374}" presName="parentLin" presStyleCnt="0"/>
      <dgm:spPr/>
    </dgm:pt>
    <dgm:pt modelId="{409A67AD-558C-4B13-95E5-674485EC7F31}" type="pres">
      <dgm:prSet presAssocID="{6DDF3A5F-9F3B-4F8F-9C56-4DB93DF61374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9A8B9D49-9D27-41CF-8CEC-6F112CC65B8E}" type="pres">
      <dgm:prSet presAssocID="{6DDF3A5F-9F3B-4F8F-9C56-4DB93DF6137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0DBC35-DAD9-4F7C-B186-B876176F9F69}" type="pres">
      <dgm:prSet presAssocID="{6DDF3A5F-9F3B-4F8F-9C56-4DB93DF61374}" presName="negativeSpace" presStyleCnt="0"/>
      <dgm:spPr/>
    </dgm:pt>
    <dgm:pt modelId="{357CF984-84D1-4A1A-B109-C00BB17174D5}" type="pres">
      <dgm:prSet presAssocID="{6DDF3A5F-9F3B-4F8F-9C56-4DB93DF6137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6FCE77-3FFF-415F-AA2B-43CF6916A04B}" type="presOf" srcId="{C6E41B2F-C4EB-4DEE-9B22-038F6F14EBA3}" destId="{357CF984-84D1-4A1A-B109-C00BB17174D5}" srcOrd="0" destOrd="3" presId="urn:microsoft.com/office/officeart/2005/8/layout/list1"/>
    <dgm:cxn modelId="{6B550EBA-A40F-4F20-94A5-0EE3231B4225}" srcId="{6DDF3A5F-9F3B-4F8F-9C56-4DB93DF61374}" destId="{51252391-4340-41AF-9F34-7DDDD2739ACA}" srcOrd="0" destOrd="0" parTransId="{A29F8BCD-22D9-4176-B030-654021956C2E}" sibTransId="{250230CB-4D85-414A-8BB2-32541A940102}"/>
    <dgm:cxn modelId="{F1017DD2-A91F-4EBB-BEA0-15CE1C46D8A2}" srcId="{6DDF3A5F-9F3B-4F8F-9C56-4DB93DF61374}" destId="{8E6E5C82-1377-433C-AF40-6D660B7E712E}" srcOrd="4" destOrd="0" parTransId="{B064F89E-B846-4932-BF71-F19B6E0EC887}" sibTransId="{A292D8E7-5FCB-425C-95BC-9BD90606AA28}"/>
    <dgm:cxn modelId="{49ED2D6C-6AE1-4E34-ADE5-1BD3E4C1726E}" type="presOf" srcId="{F8C45EBF-9B2A-4894-9B2E-9093E8F1EDE6}" destId="{0DC16A34-42F2-493A-8D95-D43270D72732}" srcOrd="0" destOrd="2" presId="urn:microsoft.com/office/officeart/2005/8/layout/list1"/>
    <dgm:cxn modelId="{88553E1B-1BC6-4495-A2E7-E265D7352EC2}" srcId="{7E3413AA-83C5-4C0D-864B-14CCC8440D4B}" destId="{8BEB41D3-A501-44B0-9B43-5F0BD89931A7}" srcOrd="0" destOrd="0" parTransId="{CB6F837B-E5EA-4D1D-8817-A358C63BE160}" sibTransId="{D4D807F2-69AB-40F0-86CC-981BC973C0B5}"/>
    <dgm:cxn modelId="{B76B096B-F98B-408C-9833-43E6F66EBDCF}" type="presOf" srcId="{71C76713-ADA5-4FB8-8CE5-ECE73230B3F6}" destId="{0DC16A34-42F2-493A-8D95-D43270D72732}" srcOrd="0" destOrd="3" presId="urn:microsoft.com/office/officeart/2005/8/layout/list1"/>
    <dgm:cxn modelId="{35545B12-5E35-421D-8BF0-EDDECE270586}" type="presOf" srcId="{8E6E5C82-1377-433C-AF40-6D660B7E712E}" destId="{357CF984-84D1-4A1A-B109-C00BB17174D5}" srcOrd="0" destOrd="4" presId="urn:microsoft.com/office/officeart/2005/8/layout/list1"/>
    <dgm:cxn modelId="{FA99DEDE-2BFF-4437-9741-08E629F8D102}" srcId="{6DDF3A5F-9F3B-4F8F-9C56-4DB93DF61374}" destId="{C6E41B2F-C4EB-4DEE-9B22-038F6F14EBA3}" srcOrd="3" destOrd="0" parTransId="{03C06FF3-E3DB-4EBD-8E81-B5BB5852833A}" sibTransId="{1C5EE49E-0EDE-4009-8EF2-5B2BC912E546}"/>
    <dgm:cxn modelId="{54889447-CB52-4888-A822-57EEECBAA954}" srcId="{7E3413AA-83C5-4C0D-864B-14CCC8440D4B}" destId="{107AB53E-0677-4E53-AA70-2F29006BF163}" srcOrd="4" destOrd="0" parTransId="{4D258C98-E2BA-4F08-B8C0-6127D3178975}" sibTransId="{ECB87274-DDE1-4DFB-BA7C-EC3141C292E2}"/>
    <dgm:cxn modelId="{75F6B84B-E72B-4D4C-9473-D3C7BA2C6973}" type="presOf" srcId="{7E3413AA-83C5-4C0D-864B-14CCC8440D4B}" destId="{852207B4-03E4-44E7-B5FA-A5D7E2BAF36D}" srcOrd="1" destOrd="0" presId="urn:microsoft.com/office/officeart/2005/8/layout/list1"/>
    <dgm:cxn modelId="{3A82BB31-128B-4777-8F4A-C894AD1D33EF}" srcId="{6DDF3A5F-9F3B-4F8F-9C56-4DB93DF61374}" destId="{9FFA2184-73A3-4E5F-83D5-B09518D6C98C}" srcOrd="2" destOrd="0" parTransId="{FBAE0E84-DB37-49CE-9834-2BCB69ADB5E8}" sibTransId="{F95F4A35-9D02-4BC3-842D-90310A633E97}"/>
    <dgm:cxn modelId="{764DFF3C-425B-4C35-B69F-D2DBC5BC796D}" srcId="{BA73B56D-3782-488D-A3C9-E594E429C2F4}" destId="{7E3413AA-83C5-4C0D-864B-14CCC8440D4B}" srcOrd="0" destOrd="0" parTransId="{CEEA379D-D348-41EA-9887-FD151035B259}" sibTransId="{82CADE2D-BF6A-46D0-ACE5-EDD21B686DB9}"/>
    <dgm:cxn modelId="{7DCBCCC9-0203-4B3C-8A8C-B8E20994F40E}" type="presOf" srcId="{8BEB41D3-A501-44B0-9B43-5F0BD89931A7}" destId="{0DC16A34-42F2-493A-8D95-D43270D72732}" srcOrd="0" destOrd="0" presId="urn:microsoft.com/office/officeart/2005/8/layout/list1"/>
    <dgm:cxn modelId="{14552AAF-394C-4943-A02C-E5D9F766A089}" type="presOf" srcId="{BA73B56D-3782-488D-A3C9-E594E429C2F4}" destId="{FE889AD0-71BC-4847-B8E6-88AD21F9F915}" srcOrd="0" destOrd="0" presId="urn:microsoft.com/office/officeart/2005/8/layout/list1"/>
    <dgm:cxn modelId="{E436E958-84D6-4123-BCF3-682501E84351}" type="presOf" srcId="{85F13B93-A619-4B40-96F6-9B46E7580FC4}" destId="{0DC16A34-42F2-493A-8D95-D43270D72732}" srcOrd="0" destOrd="1" presId="urn:microsoft.com/office/officeart/2005/8/layout/list1"/>
    <dgm:cxn modelId="{EA9AC028-746B-4086-8079-47AA1436458D}" type="presOf" srcId="{6DDF3A5F-9F3B-4F8F-9C56-4DB93DF61374}" destId="{9A8B9D49-9D27-41CF-8CEC-6F112CC65B8E}" srcOrd="1" destOrd="0" presId="urn:microsoft.com/office/officeart/2005/8/layout/list1"/>
    <dgm:cxn modelId="{17527131-FC76-4C33-99C8-6AF6AB419570}" type="presOf" srcId="{EEA38E27-2873-4922-8863-06AE5C540A1D}" destId="{357CF984-84D1-4A1A-B109-C00BB17174D5}" srcOrd="0" destOrd="1" presId="urn:microsoft.com/office/officeart/2005/8/layout/list1"/>
    <dgm:cxn modelId="{99197356-4D3E-4280-9FE2-7C4BF3A2C9F8}" type="presOf" srcId="{7E3413AA-83C5-4C0D-864B-14CCC8440D4B}" destId="{C18D5C22-B99A-4A91-A30C-0AEF987F1B41}" srcOrd="0" destOrd="0" presId="urn:microsoft.com/office/officeart/2005/8/layout/list1"/>
    <dgm:cxn modelId="{6F91F24B-E7F2-4251-9F71-A3C0858C7D44}" type="presOf" srcId="{107AB53E-0677-4E53-AA70-2F29006BF163}" destId="{0DC16A34-42F2-493A-8D95-D43270D72732}" srcOrd="0" destOrd="4" presId="urn:microsoft.com/office/officeart/2005/8/layout/list1"/>
    <dgm:cxn modelId="{323C305E-8458-4602-B3CB-12E132CE40DD}" srcId="{BA73B56D-3782-488D-A3C9-E594E429C2F4}" destId="{6DDF3A5F-9F3B-4F8F-9C56-4DB93DF61374}" srcOrd="1" destOrd="0" parTransId="{E3D5391B-6CE1-46F5-A1B5-79F77E9343C6}" sibTransId="{034BB7FD-A8C3-4E66-A2D3-91AF87D9A7DF}"/>
    <dgm:cxn modelId="{C5C01C24-863C-45EB-B616-CF09F486089E}" type="presOf" srcId="{6DDF3A5F-9F3B-4F8F-9C56-4DB93DF61374}" destId="{409A67AD-558C-4B13-95E5-674485EC7F31}" srcOrd="0" destOrd="0" presId="urn:microsoft.com/office/officeart/2005/8/layout/list1"/>
    <dgm:cxn modelId="{865AF5B2-8FD6-442D-86E0-FF6CD020E530}" srcId="{6DDF3A5F-9F3B-4F8F-9C56-4DB93DF61374}" destId="{EEA38E27-2873-4922-8863-06AE5C540A1D}" srcOrd="1" destOrd="0" parTransId="{00120EF7-9720-4279-BBFD-5FD759B4861C}" sibTransId="{6E4597BC-B4CB-43ED-AE8A-D948772C4E75}"/>
    <dgm:cxn modelId="{AF609342-2294-462E-BAE8-B9B318C961D9}" srcId="{7E3413AA-83C5-4C0D-864B-14CCC8440D4B}" destId="{85F13B93-A619-4B40-96F6-9B46E7580FC4}" srcOrd="1" destOrd="0" parTransId="{AE17B2EE-CE43-4D96-A27E-094B2B80D2AF}" sibTransId="{0A41E828-4DC1-48F0-BA58-75DFD9DC9E13}"/>
    <dgm:cxn modelId="{B28FE855-1F8B-4A40-8A68-4956B9ECAFF3}" srcId="{7E3413AA-83C5-4C0D-864B-14CCC8440D4B}" destId="{F8C45EBF-9B2A-4894-9B2E-9093E8F1EDE6}" srcOrd="2" destOrd="0" parTransId="{A7DCFBA2-42F5-4D22-8540-68BD4A98C62D}" sibTransId="{706A716E-3145-4785-8797-25757FA995E1}"/>
    <dgm:cxn modelId="{43AB57E0-6CBD-48AA-BF21-15846DAB9A20}" type="presOf" srcId="{51252391-4340-41AF-9F34-7DDDD2739ACA}" destId="{357CF984-84D1-4A1A-B109-C00BB17174D5}" srcOrd="0" destOrd="0" presId="urn:microsoft.com/office/officeart/2005/8/layout/list1"/>
    <dgm:cxn modelId="{0C1DADB1-BF48-45EA-92A4-0AA66D09BA86}" srcId="{7E3413AA-83C5-4C0D-864B-14CCC8440D4B}" destId="{71C76713-ADA5-4FB8-8CE5-ECE73230B3F6}" srcOrd="3" destOrd="0" parTransId="{2EB284CE-86A9-4174-979D-8B81F08652DC}" sibTransId="{419F5A34-EFFA-4F8A-817A-6B98F8EF925A}"/>
    <dgm:cxn modelId="{C2F0F71A-CE75-4EB8-8C80-6A4E5920CBD6}" type="presOf" srcId="{9FFA2184-73A3-4E5F-83D5-B09518D6C98C}" destId="{357CF984-84D1-4A1A-B109-C00BB17174D5}" srcOrd="0" destOrd="2" presId="urn:microsoft.com/office/officeart/2005/8/layout/list1"/>
    <dgm:cxn modelId="{55A0D48F-16AF-4F78-AE3B-D440FAC9B868}" type="presParOf" srcId="{FE889AD0-71BC-4847-B8E6-88AD21F9F915}" destId="{D411F3D2-7E55-465F-B286-E081358F6C4A}" srcOrd="0" destOrd="0" presId="urn:microsoft.com/office/officeart/2005/8/layout/list1"/>
    <dgm:cxn modelId="{A635D569-1362-406C-BF2A-1A8ECB12C4D8}" type="presParOf" srcId="{D411F3D2-7E55-465F-B286-E081358F6C4A}" destId="{C18D5C22-B99A-4A91-A30C-0AEF987F1B41}" srcOrd="0" destOrd="0" presId="urn:microsoft.com/office/officeart/2005/8/layout/list1"/>
    <dgm:cxn modelId="{F6991B5C-5E97-4BEE-8619-C8FA707F2268}" type="presParOf" srcId="{D411F3D2-7E55-465F-B286-E081358F6C4A}" destId="{852207B4-03E4-44E7-B5FA-A5D7E2BAF36D}" srcOrd="1" destOrd="0" presId="urn:microsoft.com/office/officeart/2005/8/layout/list1"/>
    <dgm:cxn modelId="{17812DE3-130E-4EE3-9D38-EEACC2EC9EBC}" type="presParOf" srcId="{FE889AD0-71BC-4847-B8E6-88AD21F9F915}" destId="{EC732DD1-F7C3-4997-8D52-31CEAC9A1CE7}" srcOrd="1" destOrd="0" presId="urn:microsoft.com/office/officeart/2005/8/layout/list1"/>
    <dgm:cxn modelId="{E628D87D-2D42-4C28-A2FA-57B91B071BFD}" type="presParOf" srcId="{FE889AD0-71BC-4847-B8E6-88AD21F9F915}" destId="{0DC16A34-42F2-493A-8D95-D43270D72732}" srcOrd="2" destOrd="0" presId="urn:microsoft.com/office/officeart/2005/8/layout/list1"/>
    <dgm:cxn modelId="{A668A749-DB8D-42C5-853B-29B5E13E216B}" type="presParOf" srcId="{FE889AD0-71BC-4847-B8E6-88AD21F9F915}" destId="{ED25E4F7-C1D5-4FA7-A89C-11472128CE38}" srcOrd="3" destOrd="0" presId="urn:microsoft.com/office/officeart/2005/8/layout/list1"/>
    <dgm:cxn modelId="{8DFF660C-60A6-4EEF-9D0D-36D03EED3446}" type="presParOf" srcId="{FE889AD0-71BC-4847-B8E6-88AD21F9F915}" destId="{4E4EB482-100D-4197-BEE3-8F995C2CA0F3}" srcOrd="4" destOrd="0" presId="urn:microsoft.com/office/officeart/2005/8/layout/list1"/>
    <dgm:cxn modelId="{9FCC0780-FB1A-4095-B63D-821BF097A16D}" type="presParOf" srcId="{4E4EB482-100D-4197-BEE3-8F995C2CA0F3}" destId="{409A67AD-558C-4B13-95E5-674485EC7F31}" srcOrd="0" destOrd="0" presId="urn:microsoft.com/office/officeart/2005/8/layout/list1"/>
    <dgm:cxn modelId="{81A4831F-36F5-4B01-AD8D-9F91CC268604}" type="presParOf" srcId="{4E4EB482-100D-4197-BEE3-8F995C2CA0F3}" destId="{9A8B9D49-9D27-41CF-8CEC-6F112CC65B8E}" srcOrd="1" destOrd="0" presId="urn:microsoft.com/office/officeart/2005/8/layout/list1"/>
    <dgm:cxn modelId="{B2DD965C-88AA-4FD1-B01A-FC72A3E70B5D}" type="presParOf" srcId="{FE889AD0-71BC-4847-B8E6-88AD21F9F915}" destId="{7A0DBC35-DAD9-4F7C-B186-B876176F9F69}" srcOrd="5" destOrd="0" presId="urn:microsoft.com/office/officeart/2005/8/layout/list1"/>
    <dgm:cxn modelId="{EEB9EEE6-A9C0-40F7-BEAF-3DED05CF7029}" type="presParOf" srcId="{FE889AD0-71BC-4847-B8E6-88AD21F9F915}" destId="{357CF984-84D1-4A1A-B109-C00BB17174D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5DE919-6D1F-441D-84A9-3B06AC83E8F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B676D40-6FA3-4C49-8805-EB61C57F6C5C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489 заказчиков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A9326BF-AA37-4CA7-8FA6-FABC8F7C44C5}" type="parTrans" cxnId="{CBC6F055-6F62-4174-A8F0-7A0F8693918E}">
      <dgm:prSet/>
      <dgm:spPr/>
      <dgm:t>
        <a:bodyPr/>
        <a:lstStyle/>
        <a:p>
          <a:endParaRPr lang="ru-RU"/>
        </a:p>
      </dgm:t>
    </dgm:pt>
    <dgm:pt modelId="{F2E5892A-7E92-41D8-B2F0-216CB0684997}" type="sibTrans" cxnId="{CBC6F055-6F62-4174-A8F0-7A0F8693918E}">
      <dgm:prSet/>
      <dgm:spPr/>
      <dgm:t>
        <a:bodyPr/>
        <a:lstStyle/>
        <a:p>
          <a:endParaRPr lang="ru-RU"/>
        </a:p>
      </dgm:t>
    </dgm:pt>
    <dgm:pt modelId="{34DB0E4B-F058-443B-87FF-D4655FC75585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сформировано           15543 версии планов – графиков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BB84426-99C1-456D-AFAD-002387AD8AB4}" type="parTrans" cxnId="{E2A3ADB0-2F44-4D1B-94BD-4ED9D9013A59}">
      <dgm:prSet/>
      <dgm:spPr/>
      <dgm:t>
        <a:bodyPr/>
        <a:lstStyle/>
        <a:p>
          <a:endParaRPr lang="ru-RU"/>
        </a:p>
      </dgm:t>
    </dgm:pt>
    <dgm:pt modelId="{2B7F9E30-24CD-4566-BE1B-581F8D86BD85}" type="sibTrans" cxnId="{E2A3ADB0-2F44-4D1B-94BD-4ED9D9013A59}">
      <dgm:prSet/>
      <dgm:spPr/>
      <dgm:t>
        <a:bodyPr/>
        <a:lstStyle/>
        <a:p>
          <a:endParaRPr lang="ru-RU"/>
        </a:p>
      </dgm:t>
    </dgm:pt>
    <dgm:pt modelId="{E6011773-C18C-4BA9-A8C2-92051029295B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 среднем на заказчика - 32 версии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B3420561-2F6B-4E91-9EBA-224C72D94EE5}" type="parTrans" cxnId="{074BFBA3-507C-4147-A0E8-D58EBA3E60A6}">
      <dgm:prSet/>
      <dgm:spPr/>
      <dgm:t>
        <a:bodyPr/>
        <a:lstStyle/>
        <a:p>
          <a:endParaRPr lang="ru-RU"/>
        </a:p>
      </dgm:t>
    </dgm:pt>
    <dgm:pt modelId="{74516C35-41B6-4956-88D3-794C1CCE2AFC}" type="sibTrans" cxnId="{074BFBA3-507C-4147-A0E8-D58EBA3E60A6}">
      <dgm:prSet/>
      <dgm:spPr/>
      <dgm:t>
        <a:bodyPr/>
        <a:lstStyle/>
        <a:p>
          <a:endParaRPr lang="ru-RU"/>
        </a:p>
      </dgm:t>
    </dgm:pt>
    <dgm:pt modelId="{64674098-498D-4F6D-B6D3-ECA7015482EF}" type="pres">
      <dgm:prSet presAssocID="{D15DE919-6D1F-441D-84A9-3B06AC83E8F3}" presName="CompostProcess" presStyleCnt="0">
        <dgm:presLayoutVars>
          <dgm:dir/>
          <dgm:resizeHandles val="exact"/>
        </dgm:presLayoutVars>
      </dgm:prSet>
      <dgm:spPr/>
    </dgm:pt>
    <dgm:pt modelId="{DCAF6C42-73B8-403F-850C-31D128192255}" type="pres">
      <dgm:prSet presAssocID="{D15DE919-6D1F-441D-84A9-3B06AC83E8F3}" presName="arrow" presStyleLbl="bgShp" presStyleIdx="0" presStyleCnt="1"/>
      <dgm:spPr/>
    </dgm:pt>
    <dgm:pt modelId="{F2AA6FF5-3FFF-493E-925A-D326000F3561}" type="pres">
      <dgm:prSet presAssocID="{D15DE919-6D1F-441D-84A9-3B06AC83E8F3}" presName="linearProcess" presStyleCnt="0"/>
      <dgm:spPr/>
    </dgm:pt>
    <dgm:pt modelId="{B305412B-EBF3-4F9C-8112-C6ABF62F431A}" type="pres">
      <dgm:prSet presAssocID="{DB676D40-6FA3-4C49-8805-EB61C57F6C5C}" presName="textNode" presStyleLbl="node1" presStyleIdx="0" presStyleCnt="3" custScaleX="70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45D3C4-545E-4C96-9AA2-7F3BDEE337C1}" type="pres">
      <dgm:prSet presAssocID="{F2E5892A-7E92-41D8-B2F0-216CB0684997}" presName="sibTrans" presStyleCnt="0"/>
      <dgm:spPr/>
    </dgm:pt>
    <dgm:pt modelId="{CA92739E-57BD-40FB-BED1-456169CC54DB}" type="pres">
      <dgm:prSet presAssocID="{34DB0E4B-F058-443B-87FF-D4655FC7558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92299F-49CA-49C5-B96F-02D5E2E69471}" type="pres">
      <dgm:prSet presAssocID="{2B7F9E30-24CD-4566-BE1B-581F8D86BD85}" presName="sibTrans" presStyleCnt="0"/>
      <dgm:spPr/>
    </dgm:pt>
    <dgm:pt modelId="{1C215CE0-8B6E-495F-9C9F-50DA5457030C}" type="pres">
      <dgm:prSet presAssocID="{E6011773-C18C-4BA9-A8C2-92051029295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80183A-AD64-40D9-8CFB-480EAFB9729F}" type="presOf" srcId="{34DB0E4B-F058-443B-87FF-D4655FC75585}" destId="{CA92739E-57BD-40FB-BED1-456169CC54DB}" srcOrd="0" destOrd="0" presId="urn:microsoft.com/office/officeart/2005/8/layout/hProcess9"/>
    <dgm:cxn modelId="{F6EE2454-4206-4342-A77B-9AECA13CDF73}" type="presOf" srcId="{D15DE919-6D1F-441D-84A9-3B06AC83E8F3}" destId="{64674098-498D-4F6D-B6D3-ECA7015482EF}" srcOrd="0" destOrd="0" presId="urn:microsoft.com/office/officeart/2005/8/layout/hProcess9"/>
    <dgm:cxn modelId="{E2A3ADB0-2F44-4D1B-94BD-4ED9D9013A59}" srcId="{D15DE919-6D1F-441D-84A9-3B06AC83E8F3}" destId="{34DB0E4B-F058-443B-87FF-D4655FC75585}" srcOrd="1" destOrd="0" parTransId="{ABB84426-99C1-456D-AFAD-002387AD8AB4}" sibTransId="{2B7F9E30-24CD-4566-BE1B-581F8D86BD85}"/>
    <dgm:cxn modelId="{074BFBA3-507C-4147-A0E8-D58EBA3E60A6}" srcId="{D15DE919-6D1F-441D-84A9-3B06AC83E8F3}" destId="{E6011773-C18C-4BA9-A8C2-92051029295B}" srcOrd="2" destOrd="0" parTransId="{B3420561-2F6B-4E91-9EBA-224C72D94EE5}" sibTransId="{74516C35-41B6-4956-88D3-794C1CCE2AFC}"/>
    <dgm:cxn modelId="{2642285A-8B1F-491D-A916-F84B2DB76D39}" type="presOf" srcId="{E6011773-C18C-4BA9-A8C2-92051029295B}" destId="{1C215CE0-8B6E-495F-9C9F-50DA5457030C}" srcOrd="0" destOrd="0" presId="urn:microsoft.com/office/officeart/2005/8/layout/hProcess9"/>
    <dgm:cxn modelId="{CBC6F055-6F62-4174-A8F0-7A0F8693918E}" srcId="{D15DE919-6D1F-441D-84A9-3B06AC83E8F3}" destId="{DB676D40-6FA3-4C49-8805-EB61C57F6C5C}" srcOrd="0" destOrd="0" parTransId="{4A9326BF-AA37-4CA7-8FA6-FABC8F7C44C5}" sibTransId="{F2E5892A-7E92-41D8-B2F0-216CB0684997}"/>
    <dgm:cxn modelId="{2625EE57-91B1-4854-9867-6D9DAEC1BD36}" type="presOf" srcId="{DB676D40-6FA3-4C49-8805-EB61C57F6C5C}" destId="{B305412B-EBF3-4F9C-8112-C6ABF62F431A}" srcOrd="0" destOrd="0" presId="urn:microsoft.com/office/officeart/2005/8/layout/hProcess9"/>
    <dgm:cxn modelId="{E7CED129-2EE5-4850-AC86-81A57DA9952B}" type="presParOf" srcId="{64674098-498D-4F6D-B6D3-ECA7015482EF}" destId="{DCAF6C42-73B8-403F-850C-31D128192255}" srcOrd="0" destOrd="0" presId="urn:microsoft.com/office/officeart/2005/8/layout/hProcess9"/>
    <dgm:cxn modelId="{3DE607F8-1B33-4CA8-B252-09F45917EB1D}" type="presParOf" srcId="{64674098-498D-4F6D-B6D3-ECA7015482EF}" destId="{F2AA6FF5-3FFF-493E-925A-D326000F3561}" srcOrd="1" destOrd="0" presId="urn:microsoft.com/office/officeart/2005/8/layout/hProcess9"/>
    <dgm:cxn modelId="{C3D498B4-C503-46CA-A143-5FC7B6743BEB}" type="presParOf" srcId="{F2AA6FF5-3FFF-493E-925A-D326000F3561}" destId="{B305412B-EBF3-4F9C-8112-C6ABF62F431A}" srcOrd="0" destOrd="0" presId="urn:microsoft.com/office/officeart/2005/8/layout/hProcess9"/>
    <dgm:cxn modelId="{C741C46D-2B22-487D-981F-3521803AEC00}" type="presParOf" srcId="{F2AA6FF5-3FFF-493E-925A-D326000F3561}" destId="{B345D3C4-545E-4C96-9AA2-7F3BDEE337C1}" srcOrd="1" destOrd="0" presId="urn:microsoft.com/office/officeart/2005/8/layout/hProcess9"/>
    <dgm:cxn modelId="{226747FF-282E-44E5-80D7-64316AE577D1}" type="presParOf" srcId="{F2AA6FF5-3FFF-493E-925A-D326000F3561}" destId="{CA92739E-57BD-40FB-BED1-456169CC54DB}" srcOrd="2" destOrd="0" presId="urn:microsoft.com/office/officeart/2005/8/layout/hProcess9"/>
    <dgm:cxn modelId="{C9065DA7-F7A5-40E6-9005-9E29C41B3829}" type="presParOf" srcId="{F2AA6FF5-3FFF-493E-925A-D326000F3561}" destId="{3592299F-49CA-49C5-B96F-02D5E2E69471}" srcOrd="3" destOrd="0" presId="urn:microsoft.com/office/officeart/2005/8/layout/hProcess9"/>
    <dgm:cxn modelId="{7AC73B3F-B532-466C-8475-A15ABDEC73CE}" type="presParOf" srcId="{F2AA6FF5-3FFF-493E-925A-D326000F3561}" destId="{1C215CE0-8B6E-495F-9C9F-50DA5457030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0C90C4-7607-4A6B-A2AA-61708E82E8EB}" type="doc">
      <dgm:prSet loTypeId="urn:microsoft.com/office/officeart/2005/8/layout/vList6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199ACDD-682B-4CC6-932C-EEBE7DE8C4D6}">
      <dgm:prSet phldrT="[Текст]"/>
      <dgm:spPr/>
      <dgm:t>
        <a:bodyPr/>
        <a:lstStyle/>
        <a:p>
          <a:r>
            <a:rPr lang="ru-RU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Объем совместных закупок</a:t>
          </a:r>
          <a:endParaRPr lang="ru-RU" b="1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780BB6AC-023B-4524-9DE5-E91F826C3F4D}" type="parTrans" cxnId="{BE0ADE59-C241-47CA-85AA-80E6A78C376E}">
      <dgm:prSet/>
      <dgm:spPr/>
      <dgm:t>
        <a:bodyPr/>
        <a:lstStyle/>
        <a:p>
          <a:endParaRPr lang="ru-RU"/>
        </a:p>
      </dgm:t>
    </dgm:pt>
    <dgm:pt modelId="{F75D431F-E61A-41D0-8C48-E996A98E6949}" type="sibTrans" cxnId="{BE0ADE59-C241-47CA-85AA-80E6A78C376E}">
      <dgm:prSet/>
      <dgm:spPr/>
      <dgm:t>
        <a:bodyPr/>
        <a:lstStyle/>
        <a:p>
          <a:endParaRPr lang="ru-RU"/>
        </a:p>
      </dgm:t>
    </dgm:pt>
    <dgm:pt modelId="{7AE475F3-38C5-4D9C-AB2D-543A6F8284D7}">
      <dgm:prSet phldrT="[Текст]" custT="1"/>
      <dgm:spPr/>
      <dgm:t>
        <a:bodyPr/>
        <a:lstStyle/>
        <a:p>
          <a:pPr marL="0" indent="180000">
            <a:lnSpc>
              <a:spcPct val="100000"/>
            </a:lnSpc>
            <a:spcAft>
              <a:spcPts val="0"/>
            </a:spcAft>
          </a:pP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356 закупок на сумму 996,5 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    млн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 руб.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C2813F6F-0D68-488E-8F4C-5BD6B5FAB602}" type="parTrans" cxnId="{BFF78BF5-2A88-49F5-9F43-FFFBAA45160A}">
      <dgm:prSet/>
      <dgm:spPr/>
      <dgm:t>
        <a:bodyPr/>
        <a:lstStyle/>
        <a:p>
          <a:endParaRPr lang="ru-RU"/>
        </a:p>
      </dgm:t>
    </dgm:pt>
    <dgm:pt modelId="{9F8E055E-CBB2-4A13-AD8E-C949EE8A1CCE}" type="sibTrans" cxnId="{BFF78BF5-2A88-49F5-9F43-FFFBAA45160A}">
      <dgm:prSet/>
      <dgm:spPr/>
      <dgm:t>
        <a:bodyPr/>
        <a:lstStyle/>
        <a:p>
          <a:endParaRPr lang="ru-RU"/>
        </a:p>
      </dgm:t>
    </dgm:pt>
    <dgm:pt modelId="{9A3FBCBF-1E5D-43E6-9541-00BBF3269786}">
      <dgm:prSet phldrT="[Текст]"/>
      <dgm:spPr/>
      <dgm:t>
        <a:bodyPr/>
        <a:lstStyle/>
        <a:p>
          <a:r>
            <a:rPr lang="ru-RU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Экономия</a:t>
          </a:r>
          <a:endParaRPr lang="ru-RU" b="1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56D645D-099C-41F4-B3F8-E2AF650F74C4}" type="parTrans" cxnId="{DE395119-A489-47E5-BD09-B63B47477080}">
      <dgm:prSet/>
      <dgm:spPr/>
      <dgm:t>
        <a:bodyPr/>
        <a:lstStyle/>
        <a:p>
          <a:endParaRPr lang="ru-RU"/>
        </a:p>
      </dgm:t>
    </dgm:pt>
    <dgm:pt modelId="{642DF68C-CFF0-40F7-92E5-AF5045017735}" type="sibTrans" cxnId="{DE395119-A489-47E5-BD09-B63B47477080}">
      <dgm:prSet/>
      <dgm:spPr/>
      <dgm:t>
        <a:bodyPr/>
        <a:lstStyle/>
        <a:p>
          <a:endParaRPr lang="ru-RU"/>
        </a:p>
      </dgm:t>
    </dgm:pt>
    <dgm:pt modelId="{065AA560-6830-4AAE-B1DE-D8B3C66553CD}">
      <dgm:prSet phldrT="[Текст]" custT="1"/>
      <dgm:spPr/>
      <dgm:t>
        <a:bodyPr/>
        <a:lstStyle/>
        <a:p>
          <a:pPr marL="0" indent="180000">
            <a:lnSpc>
              <a:spcPct val="150000"/>
            </a:lnSpc>
            <a:spcAft>
              <a:spcPts val="0"/>
            </a:spcAft>
          </a:pP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150,2 млн. руб. или 14,6%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0ABBE9C3-C01B-4B51-9E15-183A5B77832B}" type="parTrans" cxnId="{095D25B1-BD6E-411B-910F-01F9854AA8CE}">
      <dgm:prSet/>
      <dgm:spPr/>
      <dgm:t>
        <a:bodyPr/>
        <a:lstStyle/>
        <a:p>
          <a:endParaRPr lang="ru-RU"/>
        </a:p>
      </dgm:t>
    </dgm:pt>
    <dgm:pt modelId="{CAACC928-51E7-4EB2-9667-74EA92C53E37}" type="sibTrans" cxnId="{095D25B1-BD6E-411B-910F-01F9854AA8CE}">
      <dgm:prSet/>
      <dgm:spPr/>
      <dgm:t>
        <a:bodyPr/>
        <a:lstStyle/>
        <a:p>
          <a:endParaRPr lang="ru-RU"/>
        </a:p>
      </dgm:t>
    </dgm:pt>
    <dgm:pt modelId="{37595F8F-C666-4000-8276-318EBEB7DEF3}">
      <dgm:prSet phldrT="[Текст]"/>
      <dgm:spPr/>
      <dgm:t>
        <a:bodyPr/>
        <a:lstStyle/>
        <a:p>
          <a:r>
            <a:rPr lang="ru-RU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Уровень конкуренции</a:t>
          </a:r>
          <a:endParaRPr lang="ru-RU" b="1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7A62E8F-6D61-49E6-A4CF-CF9719754B19}" type="parTrans" cxnId="{9F981322-07F7-4930-A3EC-A249AB8B6EEA}">
      <dgm:prSet/>
      <dgm:spPr/>
      <dgm:t>
        <a:bodyPr/>
        <a:lstStyle/>
        <a:p>
          <a:endParaRPr lang="ru-RU"/>
        </a:p>
      </dgm:t>
    </dgm:pt>
    <dgm:pt modelId="{1DDBF978-AFFD-4E33-A5E7-97D236AABE2F}" type="sibTrans" cxnId="{9F981322-07F7-4930-A3EC-A249AB8B6EEA}">
      <dgm:prSet/>
      <dgm:spPr/>
      <dgm:t>
        <a:bodyPr/>
        <a:lstStyle/>
        <a:p>
          <a:endParaRPr lang="ru-RU"/>
        </a:p>
      </dgm:t>
    </dgm:pt>
    <dgm:pt modelId="{5664E592-4BB0-41CA-BC7D-64995D4841C6}">
      <dgm:prSet phldrT="[Текст]" custT="1"/>
      <dgm:spPr/>
      <dgm:t>
        <a:bodyPr/>
        <a:lstStyle/>
        <a:p>
          <a:pPr marL="0" indent="180000">
            <a:lnSpc>
              <a:spcPct val="150000"/>
            </a:lnSpc>
            <a:spcAft>
              <a:spcPts val="0"/>
            </a:spcAft>
          </a:pP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3,5 заявки на одну закупку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3E377975-ADA2-44BB-9A90-59371077DE50}" type="parTrans" cxnId="{5E30AC8B-9899-4D54-A4C3-E86C3DB0B8B5}">
      <dgm:prSet/>
      <dgm:spPr/>
      <dgm:t>
        <a:bodyPr/>
        <a:lstStyle/>
        <a:p>
          <a:endParaRPr lang="ru-RU"/>
        </a:p>
      </dgm:t>
    </dgm:pt>
    <dgm:pt modelId="{D73A27E9-B605-474E-9BB9-69542EDB6DD4}" type="sibTrans" cxnId="{5E30AC8B-9899-4D54-A4C3-E86C3DB0B8B5}">
      <dgm:prSet/>
      <dgm:spPr/>
      <dgm:t>
        <a:bodyPr/>
        <a:lstStyle/>
        <a:p>
          <a:endParaRPr lang="ru-RU"/>
        </a:p>
      </dgm:t>
    </dgm:pt>
    <dgm:pt modelId="{710BE532-99CD-4908-8B75-AF18E67A562D}">
      <dgm:prSet phldrT="[Текст]"/>
      <dgm:spPr/>
      <dgm:t>
        <a:bodyPr/>
        <a:lstStyle/>
        <a:p>
          <a:r>
            <a:rPr lang="ru-RU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Количество неконкурентных процедур (1 участник)</a:t>
          </a:r>
          <a:endParaRPr lang="ru-RU" b="1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1565FF4-7729-4FA9-BA89-4B6C8A3895FB}" type="parTrans" cxnId="{D5BCAD34-4227-4868-A6EA-95B0C393196E}">
      <dgm:prSet/>
      <dgm:spPr/>
      <dgm:t>
        <a:bodyPr/>
        <a:lstStyle/>
        <a:p>
          <a:endParaRPr lang="ru-RU"/>
        </a:p>
      </dgm:t>
    </dgm:pt>
    <dgm:pt modelId="{49E8EDEB-02AE-4A4C-9B8E-13638784E0C7}" type="sibTrans" cxnId="{D5BCAD34-4227-4868-A6EA-95B0C393196E}">
      <dgm:prSet/>
      <dgm:spPr/>
      <dgm:t>
        <a:bodyPr/>
        <a:lstStyle/>
        <a:p>
          <a:endParaRPr lang="ru-RU"/>
        </a:p>
      </dgm:t>
    </dgm:pt>
    <dgm:pt modelId="{A77635B7-FE1A-403E-B89A-9DBE0C618BB6}">
      <dgm:prSet phldrT="[Текст]" custT="1"/>
      <dgm:spPr/>
      <dgm:t>
        <a:bodyPr/>
        <a:lstStyle/>
        <a:p>
          <a:pPr marL="0" indent="180000">
            <a:lnSpc>
              <a:spcPct val="150000"/>
            </a:lnSpc>
            <a:spcBef>
              <a:spcPts val="9000"/>
            </a:spcBef>
            <a:spcAft>
              <a:spcPts val="0"/>
            </a:spcAft>
          </a:pP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46 закупок или 14%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8761F094-E5F5-4E06-AD32-383B670F9293}" type="parTrans" cxnId="{BB463B3F-052D-4D3F-BF39-EA04F535F1B2}">
      <dgm:prSet/>
      <dgm:spPr/>
      <dgm:t>
        <a:bodyPr/>
        <a:lstStyle/>
        <a:p>
          <a:endParaRPr lang="ru-RU"/>
        </a:p>
      </dgm:t>
    </dgm:pt>
    <dgm:pt modelId="{5CE8F7C4-CAE9-4D31-862D-B7843955FC2A}" type="sibTrans" cxnId="{BB463B3F-052D-4D3F-BF39-EA04F535F1B2}">
      <dgm:prSet/>
      <dgm:spPr/>
      <dgm:t>
        <a:bodyPr/>
        <a:lstStyle/>
        <a:p>
          <a:endParaRPr lang="ru-RU"/>
        </a:p>
      </dgm:t>
    </dgm:pt>
    <dgm:pt modelId="{5059B406-8BC2-4F84-A6A2-7D27479F5BE4}" type="pres">
      <dgm:prSet presAssocID="{ED0C90C4-7607-4A6B-A2AA-61708E82E8E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DAF63E4-BA07-426B-BF3F-F89463FF43D0}" type="pres">
      <dgm:prSet presAssocID="{A199ACDD-682B-4CC6-932C-EEBE7DE8C4D6}" presName="linNode" presStyleCnt="0"/>
      <dgm:spPr/>
    </dgm:pt>
    <dgm:pt modelId="{B4C089E7-3A73-4671-A4B1-EEC3978E5A42}" type="pres">
      <dgm:prSet presAssocID="{A199ACDD-682B-4CC6-932C-EEBE7DE8C4D6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7231F0-C2A3-46FE-8AF3-8FD87C8E4016}" type="pres">
      <dgm:prSet presAssocID="{A199ACDD-682B-4CC6-932C-EEBE7DE8C4D6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6F0E5F-BB97-48BA-BB12-A37060110C60}" type="pres">
      <dgm:prSet presAssocID="{F75D431F-E61A-41D0-8C48-E996A98E6949}" presName="spacing" presStyleCnt="0"/>
      <dgm:spPr/>
    </dgm:pt>
    <dgm:pt modelId="{AAB325D5-5680-4D73-AEC0-DA697BD8E3FE}" type="pres">
      <dgm:prSet presAssocID="{9A3FBCBF-1E5D-43E6-9541-00BBF3269786}" presName="linNode" presStyleCnt="0"/>
      <dgm:spPr/>
    </dgm:pt>
    <dgm:pt modelId="{EAA58D51-2125-4662-9EE8-9A40A801C5BA}" type="pres">
      <dgm:prSet presAssocID="{9A3FBCBF-1E5D-43E6-9541-00BBF3269786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C38B6A-4B1F-4BCF-A2CB-9DF06F4D8FC5}" type="pres">
      <dgm:prSet presAssocID="{9A3FBCBF-1E5D-43E6-9541-00BBF3269786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EB6EE-8A59-4BE6-9BBF-4DF27DD831D1}" type="pres">
      <dgm:prSet presAssocID="{642DF68C-CFF0-40F7-92E5-AF5045017735}" presName="spacing" presStyleCnt="0"/>
      <dgm:spPr/>
    </dgm:pt>
    <dgm:pt modelId="{F6AAAA39-4EFF-43F7-AD30-C67DE9C4494B}" type="pres">
      <dgm:prSet presAssocID="{37595F8F-C666-4000-8276-318EBEB7DEF3}" presName="linNode" presStyleCnt="0"/>
      <dgm:spPr/>
    </dgm:pt>
    <dgm:pt modelId="{46DD4926-B6C9-4F20-ACF1-C16CCCE3D3BD}" type="pres">
      <dgm:prSet presAssocID="{37595F8F-C666-4000-8276-318EBEB7DEF3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A15185-3DDD-4931-9ECA-23750F1D1F88}" type="pres">
      <dgm:prSet presAssocID="{37595F8F-C666-4000-8276-318EBEB7DEF3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3E520C-0AC1-496F-99B8-BC42C87F7394}" type="pres">
      <dgm:prSet presAssocID="{1DDBF978-AFFD-4E33-A5E7-97D236AABE2F}" presName="spacing" presStyleCnt="0"/>
      <dgm:spPr/>
    </dgm:pt>
    <dgm:pt modelId="{CFC4A71C-9AF8-4C7B-A309-BB0AFC760809}" type="pres">
      <dgm:prSet presAssocID="{710BE532-99CD-4908-8B75-AF18E67A562D}" presName="linNode" presStyleCnt="0"/>
      <dgm:spPr/>
    </dgm:pt>
    <dgm:pt modelId="{BD5315B6-18EE-46FF-8B52-AE835AA7BA3D}" type="pres">
      <dgm:prSet presAssocID="{710BE532-99CD-4908-8B75-AF18E67A562D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13DB8F-9CA7-442E-B59A-F24990D60B7A}" type="pres">
      <dgm:prSet presAssocID="{710BE532-99CD-4908-8B75-AF18E67A562D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CC2363-691D-4A83-A192-3C12556BC706}" type="presOf" srcId="{A77635B7-FE1A-403E-B89A-9DBE0C618BB6}" destId="{5113DB8F-9CA7-442E-B59A-F24990D60B7A}" srcOrd="0" destOrd="0" presId="urn:microsoft.com/office/officeart/2005/8/layout/vList6"/>
    <dgm:cxn modelId="{DE395119-A489-47E5-BD09-B63B47477080}" srcId="{ED0C90C4-7607-4A6B-A2AA-61708E82E8EB}" destId="{9A3FBCBF-1E5D-43E6-9541-00BBF3269786}" srcOrd="1" destOrd="0" parTransId="{E56D645D-099C-41F4-B3F8-E2AF650F74C4}" sibTransId="{642DF68C-CFF0-40F7-92E5-AF5045017735}"/>
    <dgm:cxn modelId="{C8E4E622-7172-4470-91EB-CE00D1D1DB04}" type="presOf" srcId="{7AE475F3-38C5-4D9C-AB2D-543A6F8284D7}" destId="{6B7231F0-C2A3-46FE-8AF3-8FD87C8E4016}" srcOrd="0" destOrd="0" presId="urn:microsoft.com/office/officeart/2005/8/layout/vList6"/>
    <dgm:cxn modelId="{5E30AC8B-9899-4D54-A4C3-E86C3DB0B8B5}" srcId="{37595F8F-C666-4000-8276-318EBEB7DEF3}" destId="{5664E592-4BB0-41CA-BC7D-64995D4841C6}" srcOrd="0" destOrd="0" parTransId="{3E377975-ADA2-44BB-9A90-59371077DE50}" sibTransId="{D73A27E9-B605-474E-9BB9-69542EDB6DD4}"/>
    <dgm:cxn modelId="{D5BCAD34-4227-4868-A6EA-95B0C393196E}" srcId="{ED0C90C4-7607-4A6B-A2AA-61708E82E8EB}" destId="{710BE532-99CD-4908-8B75-AF18E67A562D}" srcOrd="3" destOrd="0" parTransId="{A1565FF4-7729-4FA9-BA89-4B6C8A3895FB}" sibTransId="{49E8EDEB-02AE-4A4C-9B8E-13638784E0C7}"/>
    <dgm:cxn modelId="{9F981322-07F7-4930-A3EC-A249AB8B6EEA}" srcId="{ED0C90C4-7607-4A6B-A2AA-61708E82E8EB}" destId="{37595F8F-C666-4000-8276-318EBEB7DEF3}" srcOrd="2" destOrd="0" parTransId="{D7A62E8F-6D61-49E6-A4CF-CF9719754B19}" sibTransId="{1DDBF978-AFFD-4E33-A5E7-97D236AABE2F}"/>
    <dgm:cxn modelId="{794439AF-3B88-4EDF-9257-35CEAADA0FCE}" type="presOf" srcId="{5664E592-4BB0-41CA-BC7D-64995D4841C6}" destId="{83A15185-3DDD-4931-9ECA-23750F1D1F88}" srcOrd="0" destOrd="0" presId="urn:microsoft.com/office/officeart/2005/8/layout/vList6"/>
    <dgm:cxn modelId="{79FA37A1-6B58-4BFA-9A35-55218112F96B}" type="presOf" srcId="{ED0C90C4-7607-4A6B-A2AA-61708E82E8EB}" destId="{5059B406-8BC2-4F84-A6A2-7D27479F5BE4}" srcOrd="0" destOrd="0" presId="urn:microsoft.com/office/officeart/2005/8/layout/vList6"/>
    <dgm:cxn modelId="{A7F02573-8BD9-4EAE-B2C8-3C0D31EB1A81}" type="presOf" srcId="{A199ACDD-682B-4CC6-932C-EEBE7DE8C4D6}" destId="{B4C089E7-3A73-4671-A4B1-EEC3978E5A42}" srcOrd="0" destOrd="0" presId="urn:microsoft.com/office/officeart/2005/8/layout/vList6"/>
    <dgm:cxn modelId="{A34778B8-2DC9-4887-A509-EE98BF41B08D}" type="presOf" srcId="{9A3FBCBF-1E5D-43E6-9541-00BBF3269786}" destId="{EAA58D51-2125-4662-9EE8-9A40A801C5BA}" srcOrd="0" destOrd="0" presId="urn:microsoft.com/office/officeart/2005/8/layout/vList6"/>
    <dgm:cxn modelId="{E56ED7B9-07A4-4A7F-AAE8-8FBE80F22C3C}" type="presOf" srcId="{065AA560-6830-4AAE-B1DE-D8B3C66553CD}" destId="{40C38B6A-4B1F-4BCF-A2CB-9DF06F4D8FC5}" srcOrd="0" destOrd="0" presId="urn:microsoft.com/office/officeart/2005/8/layout/vList6"/>
    <dgm:cxn modelId="{FAADF895-F6C2-4693-9B04-FE4259BDBD4D}" type="presOf" srcId="{710BE532-99CD-4908-8B75-AF18E67A562D}" destId="{BD5315B6-18EE-46FF-8B52-AE835AA7BA3D}" srcOrd="0" destOrd="0" presId="urn:microsoft.com/office/officeart/2005/8/layout/vList6"/>
    <dgm:cxn modelId="{BB463B3F-052D-4D3F-BF39-EA04F535F1B2}" srcId="{710BE532-99CD-4908-8B75-AF18E67A562D}" destId="{A77635B7-FE1A-403E-B89A-9DBE0C618BB6}" srcOrd="0" destOrd="0" parTransId="{8761F094-E5F5-4E06-AD32-383B670F9293}" sibTransId="{5CE8F7C4-CAE9-4D31-862D-B7843955FC2A}"/>
    <dgm:cxn modelId="{095D25B1-BD6E-411B-910F-01F9854AA8CE}" srcId="{9A3FBCBF-1E5D-43E6-9541-00BBF3269786}" destId="{065AA560-6830-4AAE-B1DE-D8B3C66553CD}" srcOrd="0" destOrd="0" parTransId="{0ABBE9C3-C01B-4B51-9E15-183A5B77832B}" sibTransId="{CAACC928-51E7-4EB2-9667-74EA92C53E37}"/>
    <dgm:cxn modelId="{157B6B63-8944-4815-9AD9-CB00B88CC5EB}" type="presOf" srcId="{37595F8F-C666-4000-8276-318EBEB7DEF3}" destId="{46DD4926-B6C9-4F20-ACF1-C16CCCE3D3BD}" srcOrd="0" destOrd="0" presId="urn:microsoft.com/office/officeart/2005/8/layout/vList6"/>
    <dgm:cxn modelId="{BE0ADE59-C241-47CA-85AA-80E6A78C376E}" srcId="{ED0C90C4-7607-4A6B-A2AA-61708E82E8EB}" destId="{A199ACDD-682B-4CC6-932C-EEBE7DE8C4D6}" srcOrd="0" destOrd="0" parTransId="{780BB6AC-023B-4524-9DE5-E91F826C3F4D}" sibTransId="{F75D431F-E61A-41D0-8C48-E996A98E6949}"/>
    <dgm:cxn modelId="{BFF78BF5-2A88-49F5-9F43-FFFBAA45160A}" srcId="{A199ACDD-682B-4CC6-932C-EEBE7DE8C4D6}" destId="{7AE475F3-38C5-4D9C-AB2D-543A6F8284D7}" srcOrd="0" destOrd="0" parTransId="{C2813F6F-0D68-488E-8F4C-5BD6B5FAB602}" sibTransId="{9F8E055E-CBB2-4A13-AD8E-C949EE8A1CCE}"/>
    <dgm:cxn modelId="{CE5FA4F7-4A70-4AC0-867A-50000C61AFF5}" type="presParOf" srcId="{5059B406-8BC2-4F84-A6A2-7D27479F5BE4}" destId="{1DAF63E4-BA07-426B-BF3F-F89463FF43D0}" srcOrd="0" destOrd="0" presId="urn:microsoft.com/office/officeart/2005/8/layout/vList6"/>
    <dgm:cxn modelId="{6465B799-F203-46F2-B8FB-107C2E3F644C}" type="presParOf" srcId="{1DAF63E4-BA07-426B-BF3F-F89463FF43D0}" destId="{B4C089E7-3A73-4671-A4B1-EEC3978E5A42}" srcOrd="0" destOrd="0" presId="urn:microsoft.com/office/officeart/2005/8/layout/vList6"/>
    <dgm:cxn modelId="{E3969961-F7C6-407A-84E7-70FBEDD0EA7B}" type="presParOf" srcId="{1DAF63E4-BA07-426B-BF3F-F89463FF43D0}" destId="{6B7231F0-C2A3-46FE-8AF3-8FD87C8E4016}" srcOrd="1" destOrd="0" presId="urn:microsoft.com/office/officeart/2005/8/layout/vList6"/>
    <dgm:cxn modelId="{CF8B21D9-0C79-4471-8A79-C3B776DEF567}" type="presParOf" srcId="{5059B406-8BC2-4F84-A6A2-7D27479F5BE4}" destId="{026F0E5F-BB97-48BA-BB12-A37060110C60}" srcOrd="1" destOrd="0" presId="urn:microsoft.com/office/officeart/2005/8/layout/vList6"/>
    <dgm:cxn modelId="{2C274EBA-A4D3-49CB-BDD4-6B484BB1A6D5}" type="presParOf" srcId="{5059B406-8BC2-4F84-A6A2-7D27479F5BE4}" destId="{AAB325D5-5680-4D73-AEC0-DA697BD8E3FE}" srcOrd="2" destOrd="0" presId="urn:microsoft.com/office/officeart/2005/8/layout/vList6"/>
    <dgm:cxn modelId="{AB5CB26A-1EA2-443B-A9FE-EACE9F451517}" type="presParOf" srcId="{AAB325D5-5680-4D73-AEC0-DA697BD8E3FE}" destId="{EAA58D51-2125-4662-9EE8-9A40A801C5BA}" srcOrd="0" destOrd="0" presId="urn:microsoft.com/office/officeart/2005/8/layout/vList6"/>
    <dgm:cxn modelId="{576C6741-EA73-4078-BD25-3814A48D87CE}" type="presParOf" srcId="{AAB325D5-5680-4D73-AEC0-DA697BD8E3FE}" destId="{40C38B6A-4B1F-4BCF-A2CB-9DF06F4D8FC5}" srcOrd="1" destOrd="0" presId="urn:microsoft.com/office/officeart/2005/8/layout/vList6"/>
    <dgm:cxn modelId="{D149F54C-E916-4CE0-BFA3-25312A4893B4}" type="presParOf" srcId="{5059B406-8BC2-4F84-A6A2-7D27479F5BE4}" destId="{8D0EB6EE-8A59-4BE6-9BBF-4DF27DD831D1}" srcOrd="3" destOrd="0" presId="urn:microsoft.com/office/officeart/2005/8/layout/vList6"/>
    <dgm:cxn modelId="{0D645E17-1070-41D1-9B0B-E12410B3E9F6}" type="presParOf" srcId="{5059B406-8BC2-4F84-A6A2-7D27479F5BE4}" destId="{F6AAAA39-4EFF-43F7-AD30-C67DE9C4494B}" srcOrd="4" destOrd="0" presId="urn:microsoft.com/office/officeart/2005/8/layout/vList6"/>
    <dgm:cxn modelId="{5E9A9486-1E79-4AB6-9128-848DE727CF14}" type="presParOf" srcId="{F6AAAA39-4EFF-43F7-AD30-C67DE9C4494B}" destId="{46DD4926-B6C9-4F20-ACF1-C16CCCE3D3BD}" srcOrd="0" destOrd="0" presId="urn:microsoft.com/office/officeart/2005/8/layout/vList6"/>
    <dgm:cxn modelId="{B5242A35-60A3-49C8-BE58-B7A716E910C9}" type="presParOf" srcId="{F6AAAA39-4EFF-43F7-AD30-C67DE9C4494B}" destId="{83A15185-3DDD-4931-9ECA-23750F1D1F88}" srcOrd="1" destOrd="0" presId="urn:microsoft.com/office/officeart/2005/8/layout/vList6"/>
    <dgm:cxn modelId="{CD877BDE-16F2-42E1-A641-25C81329C63E}" type="presParOf" srcId="{5059B406-8BC2-4F84-A6A2-7D27479F5BE4}" destId="{FD3E520C-0AC1-496F-99B8-BC42C87F7394}" srcOrd="5" destOrd="0" presId="urn:microsoft.com/office/officeart/2005/8/layout/vList6"/>
    <dgm:cxn modelId="{01C2340E-7882-4C62-8C7B-36211F6D815D}" type="presParOf" srcId="{5059B406-8BC2-4F84-A6A2-7D27479F5BE4}" destId="{CFC4A71C-9AF8-4C7B-A309-BB0AFC760809}" srcOrd="6" destOrd="0" presId="urn:microsoft.com/office/officeart/2005/8/layout/vList6"/>
    <dgm:cxn modelId="{504CE8AF-B0DA-4BFC-93E8-C1B1F797118A}" type="presParOf" srcId="{CFC4A71C-9AF8-4C7B-A309-BB0AFC760809}" destId="{BD5315B6-18EE-46FF-8B52-AE835AA7BA3D}" srcOrd="0" destOrd="0" presId="urn:microsoft.com/office/officeart/2005/8/layout/vList6"/>
    <dgm:cxn modelId="{F471C46B-5405-4F88-9E93-C95D70447338}" type="presParOf" srcId="{CFC4A71C-9AF8-4C7B-A309-BB0AFC760809}" destId="{5113DB8F-9CA7-442E-B59A-F24990D60B7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C16A34-42F2-493A-8D95-D43270D72732}">
      <dsp:nvSpPr>
        <dsp:cNvPr id="0" name=""/>
        <dsp:cNvSpPr/>
      </dsp:nvSpPr>
      <dsp:spPr>
        <a:xfrm>
          <a:off x="0" y="236493"/>
          <a:ext cx="8784976" cy="3186217"/>
        </a:xfrm>
        <a:prstGeom prst="rect">
          <a:avLst/>
        </a:prstGeom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1812" tIns="291592" rIns="681812" bIns="106680" numCol="1" spcCol="1270" anchor="t" anchorCtr="0">
          <a:noAutofit/>
        </a:bodyPr>
        <a:lstStyle/>
        <a:p>
          <a:pPr marL="0" lvl="1" indent="0" algn="just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 Постановление Правительства РФ от 21.11.2013 № 1043 «О требованиях к формированию, утверждению и ведению планов закупок товаров, работ, услуг для обеспечения нужд субъекта Российской Федерации и муниципальных нужд, 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  <a:p>
          <a:pPr marL="0" lvl="1" indent="0" algn="just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 Постановление Правительства РФ от 05.06.2015 № 554 "О требованиях к формированию, утверждению и ведению плана-графика закупок товаров, работ, услуг для обеспечения нужд субъекта Российской Федерации и муниципальных нужд, а также о требованиях к форме плана – графика закупок товаров, работ, услуг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  <a:p>
          <a:pPr marL="0" lvl="1" indent="0" algn="just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 Постановлением Правительства РФ от 05.06.2015г. №555 «Об установлении порядка обоснования закупок товаров, работ и услуг для обеспечения государственных и муниципальных нужд и форм такого обоснования»</a:t>
          </a:r>
        </a:p>
        <a:p>
          <a:pPr marL="0" lvl="1" indent="0" algn="just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500" b="1" i="1" kern="1200" dirty="0" smtClean="0">
              <a:latin typeface="Times New Roman" pitchFamily="18" charset="0"/>
              <a:cs typeface="Times New Roman" pitchFamily="18" charset="0"/>
            </a:rPr>
            <a:t>общие требования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к порядку разработки и принятия актов о нормировании в сфере закупок от 18.05.2015г. № 476;</a:t>
          </a:r>
        </a:p>
        <a:p>
          <a:pPr marL="0" lvl="1" indent="0" algn="just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500" b="1" i="1" kern="1200" dirty="0" smtClean="0">
              <a:latin typeface="Times New Roman" pitchFamily="18" charset="0"/>
              <a:cs typeface="Times New Roman" pitchFamily="18" charset="0"/>
            </a:rPr>
            <a:t>общие требования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к товарам, работам, услугам (в том числе к предельным ценам) и  к определению нормативных затрат от 13.10.2014 №1047 и от 02.09.2015 № 926</a:t>
          </a:r>
        </a:p>
      </dsp:txBody>
      <dsp:txXfrm>
        <a:off x="0" y="236493"/>
        <a:ext cx="8784976" cy="3186217"/>
      </dsp:txXfrm>
    </dsp:sp>
    <dsp:sp modelId="{852207B4-03E4-44E7-B5FA-A5D7E2BAF36D}">
      <dsp:nvSpPr>
        <dsp:cNvPr id="0" name=""/>
        <dsp:cNvSpPr/>
      </dsp:nvSpPr>
      <dsp:spPr>
        <a:xfrm>
          <a:off x="439248" y="29853"/>
          <a:ext cx="6149483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На федеральном уровне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9248" y="29853"/>
        <a:ext cx="6149483" cy="413280"/>
      </dsp:txXfrm>
    </dsp:sp>
    <dsp:sp modelId="{357CF984-84D1-4A1A-B109-C00BB17174D5}">
      <dsp:nvSpPr>
        <dsp:cNvPr id="0" name=""/>
        <dsp:cNvSpPr/>
      </dsp:nvSpPr>
      <dsp:spPr>
        <a:xfrm>
          <a:off x="0" y="3704950"/>
          <a:ext cx="8784976" cy="2601900"/>
        </a:xfrm>
        <a:prstGeom prst="rect">
          <a:avLst/>
        </a:prstGeom>
        <a:gradFill rotWithShape="0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1812" tIns="291592" rIns="681812" bIns="106680" numCol="1" spcCol="1270" anchor="t" anchorCtr="0">
          <a:noAutofit/>
        </a:bodyPr>
        <a:lstStyle/>
        <a:p>
          <a:pPr marL="0" lvl="1" indent="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 Постановление Правительства Омской области от 24 декабря 2014 года № 334-п «О Порядке формирования, утверждения и ведения планов закупок товаров, работ, услуг для обеспечения нужд Омской области»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  <a:p>
          <a:pPr marL="0" lvl="1" indent="0" algn="just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  Постановление Правительства Омской области от 05.10.2015 № 267-П (в ред. от 23.03.2017 года) «О Порядке формирования, утверждения и ведения плана-графика закупок товаров, работ, услуг для обеспечения нужд Омской области»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  <a:p>
          <a:pPr marL="0" lvl="1" indent="0" algn="just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500" b="1" i="1" kern="1200" dirty="0" smtClean="0">
              <a:latin typeface="Times New Roman" pitchFamily="18" charset="0"/>
              <a:cs typeface="Times New Roman" pitchFamily="18" charset="0"/>
            </a:rPr>
            <a:t>требования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к порядку разработки и принятия актов о нормировании в сфере закупок от 25.11.2015 № 326-п;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  <a:p>
          <a:pPr marL="0" lvl="1" indent="0" algn="just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500" b="1" i="1" kern="1200" dirty="0" smtClean="0">
              <a:latin typeface="Times New Roman" pitchFamily="18" charset="0"/>
              <a:cs typeface="Times New Roman" pitchFamily="18" charset="0"/>
            </a:rPr>
            <a:t>требования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к товарам, работам, услугам (в том числе к предельным ценам), к определению нормативных затрат от 23.12.2015 № 397-п.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  <a:p>
          <a:pPr marL="0" lvl="1" indent="0" algn="just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 соответствующие муниципальные акты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704950"/>
        <a:ext cx="8784976" cy="2601900"/>
      </dsp:txXfrm>
    </dsp:sp>
    <dsp:sp modelId="{9A8B9D49-9D27-41CF-8CEC-6F112CC65B8E}">
      <dsp:nvSpPr>
        <dsp:cNvPr id="0" name=""/>
        <dsp:cNvSpPr/>
      </dsp:nvSpPr>
      <dsp:spPr>
        <a:xfrm>
          <a:off x="439248" y="3498310"/>
          <a:ext cx="6149483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36" tIns="0" rIns="23243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На региональном уровне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9248" y="3498310"/>
        <a:ext cx="6149483" cy="4132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AF6C42-73B8-403F-850C-31D128192255}">
      <dsp:nvSpPr>
        <dsp:cNvPr id="0" name=""/>
        <dsp:cNvSpPr/>
      </dsp:nvSpPr>
      <dsp:spPr>
        <a:xfrm>
          <a:off x="653472" y="0"/>
          <a:ext cx="7406022" cy="223224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05412B-EBF3-4F9C-8112-C6ABF62F431A}">
      <dsp:nvSpPr>
        <dsp:cNvPr id="0" name=""/>
        <dsp:cNvSpPr/>
      </dsp:nvSpPr>
      <dsp:spPr>
        <a:xfrm>
          <a:off x="1054" y="669674"/>
          <a:ext cx="2055255" cy="892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489 заказчиков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54" y="669674"/>
        <a:ext cx="2055255" cy="892899"/>
      </dsp:txXfrm>
    </dsp:sp>
    <dsp:sp modelId="{CA92739E-57BD-40FB-BED1-456169CC54DB}">
      <dsp:nvSpPr>
        <dsp:cNvPr id="0" name=""/>
        <dsp:cNvSpPr/>
      </dsp:nvSpPr>
      <dsp:spPr>
        <a:xfrm>
          <a:off x="2456647" y="669674"/>
          <a:ext cx="2927464" cy="892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сформировано           15543 версии планов – графиков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56647" y="669674"/>
        <a:ext cx="2927464" cy="892899"/>
      </dsp:txXfrm>
    </dsp:sp>
    <dsp:sp modelId="{1C215CE0-8B6E-495F-9C9F-50DA5457030C}">
      <dsp:nvSpPr>
        <dsp:cNvPr id="0" name=""/>
        <dsp:cNvSpPr/>
      </dsp:nvSpPr>
      <dsp:spPr>
        <a:xfrm>
          <a:off x="5784448" y="669674"/>
          <a:ext cx="2927464" cy="892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 среднем на заказчика - 32 версии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84448" y="669674"/>
        <a:ext cx="2927464" cy="8928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7231F0-C2A3-46FE-8AF3-8FD87C8E4016}">
      <dsp:nvSpPr>
        <dsp:cNvPr id="0" name=""/>
        <dsp:cNvSpPr/>
      </dsp:nvSpPr>
      <dsp:spPr>
        <a:xfrm>
          <a:off x="3291839" y="1325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0" lvl="1" indent="18000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356 закупок на сумму 996,5 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    млн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. руб.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1325"/>
        <a:ext cx="4937760" cy="1051932"/>
      </dsp:txXfrm>
    </dsp:sp>
    <dsp:sp modelId="{B4C089E7-3A73-4671-A4B1-EEC3978E5A42}">
      <dsp:nvSpPr>
        <dsp:cNvPr id="0" name=""/>
        <dsp:cNvSpPr/>
      </dsp:nvSpPr>
      <dsp:spPr>
        <a:xfrm>
          <a:off x="0" y="1325"/>
          <a:ext cx="3291839" cy="105193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Объем совместных закупок</a:t>
          </a:r>
          <a:endParaRPr lang="ru-RU" sz="2100" b="1" kern="1200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325"/>
        <a:ext cx="3291839" cy="1051932"/>
      </dsp:txXfrm>
    </dsp:sp>
    <dsp:sp modelId="{40C38B6A-4B1F-4BCF-A2CB-9DF06F4D8FC5}">
      <dsp:nvSpPr>
        <dsp:cNvPr id="0" name=""/>
        <dsp:cNvSpPr/>
      </dsp:nvSpPr>
      <dsp:spPr>
        <a:xfrm>
          <a:off x="3291839" y="1158452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3572283"/>
            <a:satOff val="-4598"/>
            <a:lumOff val="-358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3572283"/>
              <a:satOff val="-4598"/>
              <a:lumOff val="-35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0" lvl="1" indent="180000" algn="l" defTabSz="10668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150,2 млн. руб. или 14,6%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1158452"/>
        <a:ext cx="4937760" cy="1051932"/>
      </dsp:txXfrm>
    </dsp:sp>
    <dsp:sp modelId="{EAA58D51-2125-4662-9EE8-9A40A801C5BA}">
      <dsp:nvSpPr>
        <dsp:cNvPr id="0" name=""/>
        <dsp:cNvSpPr/>
      </dsp:nvSpPr>
      <dsp:spPr>
        <a:xfrm>
          <a:off x="0" y="1158452"/>
          <a:ext cx="3291839" cy="1051932"/>
        </a:xfrm>
        <a:prstGeom prst="round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Экономия</a:t>
          </a:r>
          <a:endParaRPr lang="ru-RU" sz="2100" b="1" kern="1200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158452"/>
        <a:ext cx="3291839" cy="1051932"/>
      </dsp:txXfrm>
    </dsp:sp>
    <dsp:sp modelId="{83A15185-3DDD-4931-9ECA-23750F1D1F88}">
      <dsp:nvSpPr>
        <dsp:cNvPr id="0" name=""/>
        <dsp:cNvSpPr/>
      </dsp:nvSpPr>
      <dsp:spPr>
        <a:xfrm>
          <a:off x="3291839" y="2315578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7144567"/>
            <a:satOff val="-9195"/>
            <a:lumOff val="-71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7144567"/>
              <a:satOff val="-9195"/>
              <a:lumOff val="-7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0" lvl="1" indent="180000" algn="l" defTabSz="10668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3,5 заявки на одну закупку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2315578"/>
        <a:ext cx="4937760" cy="1051932"/>
      </dsp:txXfrm>
    </dsp:sp>
    <dsp:sp modelId="{46DD4926-B6C9-4F20-ACF1-C16CCCE3D3BD}">
      <dsp:nvSpPr>
        <dsp:cNvPr id="0" name=""/>
        <dsp:cNvSpPr/>
      </dsp:nvSpPr>
      <dsp:spPr>
        <a:xfrm>
          <a:off x="0" y="2315578"/>
          <a:ext cx="3291839" cy="1051932"/>
        </a:xfrm>
        <a:prstGeom prst="round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Уровень конкуренции</a:t>
          </a:r>
          <a:endParaRPr lang="ru-RU" sz="2100" b="1" kern="1200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315578"/>
        <a:ext cx="3291839" cy="1051932"/>
      </dsp:txXfrm>
    </dsp:sp>
    <dsp:sp modelId="{5113DB8F-9CA7-442E-B59A-F24990D60B7A}">
      <dsp:nvSpPr>
        <dsp:cNvPr id="0" name=""/>
        <dsp:cNvSpPr/>
      </dsp:nvSpPr>
      <dsp:spPr>
        <a:xfrm>
          <a:off x="3291839" y="3472704"/>
          <a:ext cx="4937760" cy="10519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0" lvl="1" indent="180000" algn="l" defTabSz="10668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46 закупок или 14%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3472704"/>
        <a:ext cx="4937760" cy="1051932"/>
      </dsp:txXfrm>
    </dsp:sp>
    <dsp:sp modelId="{BD5315B6-18EE-46FF-8B52-AE835AA7BA3D}">
      <dsp:nvSpPr>
        <dsp:cNvPr id="0" name=""/>
        <dsp:cNvSpPr/>
      </dsp:nvSpPr>
      <dsp:spPr>
        <a:xfrm>
          <a:off x="0" y="3472704"/>
          <a:ext cx="3291839" cy="1051932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Количество неконкурентных процедур (1 участник)</a:t>
          </a:r>
          <a:endParaRPr lang="ru-RU" sz="2100" b="1" kern="1200" dirty="0">
            <a:solidFill>
              <a:schemeClr val="accent4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472704"/>
        <a:ext cx="3291839" cy="1051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E5030-3603-4BAB-9C18-A244C9CA158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29250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3E1D9-1445-47BD-9DDD-A1977AC6C5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2490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5A7831-7729-4EBA-AF45-6B08BE8D6C49}" type="datetime1">
              <a:rPr lang="ru-RU" smtClean="0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EF599-D264-46E1-8131-BD74D6A33A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499506-7C8D-4026-98CE-0CE33E4E26BA}" type="datetime1">
              <a:rPr lang="ru-RU" smtClean="0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F2D67F-CC80-4E55-81E4-A2BFC6968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B45423-0617-4442-8D46-E1A749C18A0C}" type="datetime1">
              <a:rPr lang="ru-RU" smtClean="0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10DBF-0853-4616-8DA6-59B802965D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33EEA-E1B8-4FEA-9F33-C0278D010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B55EF1-52A1-4E65-BF52-1223F9FFBE76}" type="datetime1">
              <a:rPr lang="ru-RU" smtClean="0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DA836-6342-4383-8052-6A8851614B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0AE3AA-6DDD-4525-9A61-E0D029F3338B}" type="datetime1">
              <a:rPr lang="ru-RU" smtClean="0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15E67-4BA7-43BC-A2B5-A742142973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6AF883-3831-428F-961D-51D7C8B7F860}" type="datetime1">
              <a:rPr lang="ru-RU" smtClean="0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A8157-CAB7-4C67-BEDA-26F75CC1E5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21938-0F5E-436A-8F44-C2AE50A1234F}" type="datetime1">
              <a:rPr lang="ru-RU" smtClean="0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E9974-276E-46D7-AF1A-278AE71211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FA8C6F-C5CF-497E-A395-938B2BE8F5F3}" type="datetime1">
              <a:rPr lang="ru-RU" smtClean="0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741A1-1BEF-4AE2-A476-82612B0652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6AC39E-BF61-4B2D-A7D1-7F7E0A920047}" type="datetime1">
              <a:rPr lang="ru-RU" smtClean="0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53124-E153-4BEA-8491-D5230FD0B8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F209B7-5234-4C40-85DB-D6197310201D}" type="datetime1">
              <a:rPr lang="ru-RU" smtClean="0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B66A9-6E95-472C-9DAE-3DBDFEB699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CB427-6BD3-4AC8-AC48-55CE09BAA3FC}" type="datetime1">
              <a:rPr lang="ru-RU" smtClean="0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40E6D1-C4F3-4B28-AA4A-D063F8849F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0D4720-7D56-4006-8A21-EF9B97AB206D}" type="datetime1">
              <a:rPr lang="ru-RU" smtClean="0"/>
              <a:pPr>
                <a:defRPr/>
              </a:pPr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A754F7A-4DEA-4517-852A-6FF515AEA8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1.xml"/><Relationship Id="rId3" Type="http://schemas.openxmlformats.org/officeDocument/2006/relationships/chart" Target="../charts/chart6.xml"/><Relationship Id="rId7" Type="http://schemas.openxmlformats.org/officeDocument/2006/relationships/chart" Target="../charts/chart10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Relationship Id="rId9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4087355"/>
          </a:xfr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/>
            </a:r>
            <a:b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</a:br>
            <a:r>
              <a:rPr lang="ru-RU" sz="32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> Закупки товаров, работ, услуг для  нужд Омской области в 2018 году</a:t>
            </a:r>
            <a:r>
              <a:rPr lang="ru-RU" sz="3200" b="1" i="1" dirty="0" smtClean="0">
                <a:solidFill>
                  <a:srgbClr val="C00000"/>
                </a:solidFill>
              </a:rPr>
              <a:t/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endParaRPr lang="ru-RU" sz="32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EF599-D264-46E1-8131-BD74D6A33A51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1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Rectangle 26"/>
          <p:cNvSpPr txBox="1">
            <a:spLocks noChangeArrowheads="1"/>
          </p:cNvSpPr>
          <p:nvPr/>
        </p:nvSpPr>
        <p:spPr bwMode="auto">
          <a:xfrm>
            <a:off x="1403648" y="332656"/>
            <a:ext cx="63134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>Главное управление контрактной системы Омской области</a:t>
            </a:r>
          </a:p>
        </p:txBody>
      </p:sp>
      <p:sp>
        <p:nvSpPr>
          <p:cNvPr id="5" name="Rectangle 26"/>
          <p:cNvSpPr txBox="1">
            <a:spLocks noChangeArrowheads="1"/>
          </p:cNvSpPr>
          <p:nvPr/>
        </p:nvSpPr>
        <p:spPr bwMode="auto">
          <a:xfrm>
            <a:off x="1691680" y="5373216"/>
            <a:ext cx="63134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4283968" y="836712"/>
            <a:ext cx="4680520" cy="3456384"/>
          </a:xfrm>
          <a:prstGeom prst="roundRect">
            <a:avLst/>
          </a:prstGeom>
          <a:gradFill flip="none" rotWithShape="1">
            <a:gsLst>
              <a:gs pos="0">
                <a:srgbClr val="FCFEDE"/>
              </a:gs>
              <a:gs pos="50000">
                <a:schemeClr val="bg1"/>
              </a:gs>
              <a:gs pos="100000">
                <a:srgbClr val="FCFEDE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2" y="836712"/>
            <a:ext cx="4032448" cy="3456384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CFEDE"/>
              </a:gs>
              <a:gs pos="50000">
                <a:schemeClr val="bg1"/>
              </a:gs>
              <a:gs pos="100000">
                <a:srgbClr val="FCFEDE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2987675" y="273050"/>
            <a:ext cx="604678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ru-RU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3059113" y="417513"/>
            <a:ext cx="6046787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ru-RU" sz="2000" b="1">
              <a:solidFill>
                <a:schemeClr val="bg1"/>
              </a:solidFill>
              <a:latin typeface="Verdana" pitchFamily="34" charset="0"/>
            </a:endParaRPr>
          </a:p>
        </p:txBody>
      </p:sp>
      <p:graphicFrame>
        <p:nvGraphicFramePr>
          <p:cNvPr id="18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-828600" y="476672"/>
          <a:ext cx="640871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-396551" y="1628800"/>
          <a:ext cx="446449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Заголовок 1"/>
          <p:cNvSpPr txBox="1">
            <a:spLocks/>
          </p:cNvSpPr>
          <p:nvPr/>
        </p:nvSpPr>
        <p:spPr>
          <a:xfrm>
            <a:off x="179512" y="0"/>
            <a:ext cx="8784976" cy="692696"/>
          </a:xfrm>
          <a:prstGeom prst="rect">
            <a:avLst/>
          </a:prstGeom>
        </p:spPr>
        <p:txBody>
          <a:bodyPr/>
          <a:lstStyle/>
          <a:p>
            <a:pPr lvl="0" algn="ctr" eaLnBrk="0" fontAlgn="auto" hangingPunct="0">
              <a:spcAft>
                <a:spcPts val="0"/>
              </a:spcAft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Экономия бюджетных средств по итогам процедур для нужд Омской области за 2016 – 2018 годы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395536" y="4437112"/>
          <a:ext cx="8280919" cy="2232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3894"/>
                <a:gridCol w="2199620"/>
                <a:gridCol w="1293894"/>
                <a:gridCol w="2199620"/>
                <a:gridCol w="1293891"/>
              </a:tblGrid>
              <a:tr h="843411">
                <a:tc rowSpan="2"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закупки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Государственные заказчики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Муниципальные заказчики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/>
                </a:tc>
              </a:tr>
              <a:tr h="37417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Экономия, 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млн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руб.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% снижения НМЦК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Экономия,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млн.руб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% снижения НМЦК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8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1 497 501,5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350 935,8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4,9</a:t>
                      </a:r>
                    </a:p>
                  </a:txBody>
                  <a:tcPr marL="68580" marR="68580" marT="0" marB="0" anchor="b"/>
                </a:tc>
              </a:tr>
              <a:tr h="338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2 065 405,0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512 965,8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7,4</a:t>
                      </a:r>
                    </a:p>
                  </a:txBody>
                  <a:tcPr marL="68580" marR="68580" marT="0" marB="0" anchor="b"/>
                </a:tc>
              </a:tr>
              <a:tr h="338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1 281 741,8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927 317,2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15,5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="" xmlns:p14="http://schemas.microsoft.com/office/powerpoint/2010/main" val="3306513088"/>
              </p:ext>
            </p:extLst>
          </p:nvPr>
        </p:nvGraphicFramePr>
        <p:xfrm>
          <a:off x="4283968" y="692696"/>
          <a:ext cx="486003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DA836-6342-4383-8052-6A8851614B1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8964488" cy="47667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Структура закупок по государственным заказчикам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8" y="476672"/>
          <a:ext cx="8424936" cy="6274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792088"/>
                <a:gridCol w="1080120"/>
                <a:gridCol w="648072"/>
                <a:gridCol w="504056"/>
                <a:gridCol w="648072"/>
                <a:gridCol w="504056"/>
                <a:gridCol w="648072"/>
                <a:gridCol w="504056"/>
                <a:gridCol w="648072"/>
                <a:gridCol w="504056"/>
              </a:tblGrid>
              <a:tr h="216024">
                <a:tc rowSpan="2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ГРБС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млн.руб.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конкурентных процедур, %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ЗК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ЗП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АППАРАТ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45,2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52,6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40,5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47,2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3,2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3,7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1,7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ГГПУ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121,5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63,7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117,5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61,6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2,1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Госстройнадзор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3, 013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52,3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Гостехнадзор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5, 427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47,5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5,1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44,7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ГУВ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24, 391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50,8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24,1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50,2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0,31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0,6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ГУВП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49, 215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91,4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40,1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74,4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5,6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3,55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6,6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ГУГСЗН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45, 642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39,4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42,5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36,7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3,2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ГУИП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26, 298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16,3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50,8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1,74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ГУИТ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90, 123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92,9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85,9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88,6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1,4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2,82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ГУКС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1, 430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54,1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44,2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0,26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ГУЛХ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30, 106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80,9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29,7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79,7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ГУРБ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46, 109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35,7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43,2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33,5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0,6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2,12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ГУФК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0,326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14,1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14,1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Жилинспекция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0,966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22,5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22,5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Заксобрание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12, 445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53,1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11,3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48,3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1,13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4,8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Избирком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14, 449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67,9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13,5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63,3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4,7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КСП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Минздрав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7 499, 822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85,6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6602,2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75,3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766,8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8,7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119,9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10,98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Минкульт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121, 608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118,1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30,1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0,4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1,9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Минобр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384, 029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34,3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377,2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33,7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6,8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0,6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Минприроды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77, 891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86,9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65,6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16,1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2,7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2,2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Минпром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241, 949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79,5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187,8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61,7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8,3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2,7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Минсельхоз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21, 478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83,5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34,2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0,6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4,7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Минспорт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213, 174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58,8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198,8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1,5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Минстрой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3 257, 643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3206,6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94,5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0,67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Минтруд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159, 215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45,4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154,0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5,04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1,4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Минфин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24, 645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82,3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81,4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МИО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339, 377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87,9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335,9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87,0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3,31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0,9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МЭК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3, 531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51,1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51,1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РЭК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3, 863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72,7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2,5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47,3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1,4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25,4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12 864, 951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79,9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11613,7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72,2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1050,4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6,5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176,63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1,1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23,9</a:t>
                      </a:r>
                      <a:endParaRPr lang="ru-RU" sz="1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-99392"/>
            <a:ext cx="8964488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Структура закупок по муниципальным заказчикам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4" y="332659"/>
          <a:ext cx="8784975" cy="6472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7302"/>
                <a:gridCol w="825938"/>
                <a:gridCol w="1126279"/>
                <a:gridCol w="675767"/>
                <a:gridCol w="525597"/>
                <a:gridCol w="675767"/>
                <a:gridCol w="525597"/>
                <a:gridCol w="675767"/>
                <a:gridCol w="525597"/>
                <a:gridCol w="675767"/>
                <a:gridCol w="525597"/>
              </a:tblGrid>
              <a:tr h="233695">
                <a:tc rowSpan="2"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ГРБС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млн.руб.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конкурентных процедур, %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ЗК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ЗП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Омск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2 391,86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52,6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2 324,4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49,4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22,78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42,78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Азовский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34,4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78,6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30,9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18,7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3,47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Большереченский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67,46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64,6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33,5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2,82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Большеуковский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67,0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8,6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26,2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33,42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26,3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Горьковский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137,44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11,3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136,6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56,4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0,87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Знаменское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63,54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62,1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62,94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44,8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Исилькульский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184,53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38,7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176,57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42,6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5,31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0,3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Калачинский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156,31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11,3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152,65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37,8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3,65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Колосовка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66,99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29,2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65,99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47,4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Кормиловский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57,85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22,6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56,18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24,6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1,67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Крутинский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99,78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18,2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92,9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47,0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5,43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2,7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1,43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Любино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72 ,78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36,5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68,1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22,6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4,72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Марьяновка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113,47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108,95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4,52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Москаленки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50,21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30,2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47,47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19,2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2,73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Муромцево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167 ,57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67,7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167,57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47,0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Называевка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78,52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43,9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77,73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43,3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0,79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Нововаршавский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67 ,53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24,4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67,53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31,5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Нижнеомский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20,43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27,4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20,43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24,6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Одесский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41,84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39,5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38,07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21,8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2,72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Оконешниково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17 ,49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24,3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17,49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15,6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Омский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219,99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217,97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28,7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2,02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Павлоградский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57, 09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40,6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55,74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40,1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0,78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Полтавка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104,97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102,25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50,3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2,72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1,3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Русско-Полянский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63,54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0,3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61,36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32,1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1,99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Саргатское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35,57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28,3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31,33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19,3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2,24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Седельниково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62,14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45,5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61,35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45,5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0,79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Таврический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129,37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42,9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113,53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35,6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7,34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8,1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2,5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Тара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117,39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27,2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106,79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29,9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6,45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4,16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Тевриз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30 ,67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24,1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28,91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21,6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Тюкалинск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94 ,59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19,5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88,96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42,4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5,63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2,7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Усть-Ишимский</a:t>
                      </a:r>
                      <a:endParaRPr lang="ru-RU" sz="10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48,14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85,0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48,14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31,4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Черлак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Times New Roman"/>
                          <a:ea typeface="Times New Roman"/>
                        </a:rPr>
                        <a:t>127,4</a:t>
                      </a:r>
                      <a:endParaRPr lang="ru-RU" sz="1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46,7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123,1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Times New Roman"/>
                          <a:ea typeface="Times New Roman"/>
                        </a:rPr>
                        <a:t>45,1</a:t>
                      </a:r>
                      <a:endParaRPr lang="ru-RU" sz="1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Times New Roman"/>
                          <a:ea typeface="Times New Roman"/>
                        </a:rPr>
                        <a:t>1,6</a:t>
                      </a:r>
                      <a:endParaRPr lang="ru-RU" sz="1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Times New Roman"/>
                          <a:ea typeface="Times New Roman"/>
                        </a:rPr>
                        <a:t>0,6</a:t>
                      </a:r>
                      <a:endParaRPr lang="ru-RU" sz="1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Times New Roman"/>
                          <a:ea typeface="Times New Roman"/>
                        </a:rPr>
                        <a:t>1,7</a:t>
                      </a:r>
                      <a:endParaRPr lang="ru-RU" sz="1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Times New Roman"/>
                          <a:ea typeface="Times New Roman"/>
                        </a:rPr>
                        <a:t>0,6</a:t>
                      </a:r>
                      <a:endParaRPr lang="ru-RU" sz="1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Times New Roman"/>
                          <a:ea typeface="Times New Roman"/>
                        </a:rPr>
                        <a:t>1,0</a:t>
                      </a:r>
                      <a:endParaRPr lang="ru-RU" sz="1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latin typeface="Times New Roman"/>
                          <a:ea typeface="Times New Roman"/>
                        </a:rPr>
                        <a:t>0,4</a:t>
                      </a:r>
                      <a:endParaRPr lang="ru-RU" sz="1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Шербакуль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121,55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15,2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112,83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44,2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7,57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1,15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latin typeface="Times New Roman"/>
                          <a:ea typeface="Times New Roman"/>
                        </a:rPr>
                        <a:t>0,4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latin typeface="Times New Roman"/>
                          <a:ea typeface="Times New Roman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</a:tr>
              <a:tr h="172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5 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</a:rPr>
                        <a:t>169,4</a:t>
                      </a:r>
                      <a:endParaRPr lang="ru-RU" sz="1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42,2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4962,5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</a:rPr>
                        <a:t>40,6</a:t>
                      </a:r>
                      <a:endParaRPr lang="ru-RU" sz="1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</a:rPr>
                        <a:t>64,1</a:t>
                      </a:r>
                      <a:endParaRPr lang="ru-RU" sz="1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</a:rPr>
                        <a:t>105,2</a:t>
                      </a:r>
                      <a:endParaRPr lang="ru-RU" sz="1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0,9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</a:rPr>
                        <a:t>37,6</a:t>
                      </a:r>
                      <a:endParaRPr lang="ru-RU" sz="1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0,3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1520" y="0"/>
            <a:ext cx="8712968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Топ 10 крупнейших закупок в 2018 году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504" y="548680"/>
          <a:ext cx="8856985" cy="6172009"/>
        </p:xfrm>
        <a:graphic>
          <a:graphicData uri="http://schemas.openxmlformats.org/drawingml/2006/table">
            <a:tbl>
              <a:tblPr/>
              <a:tblGrid>
                <a:gridCol w="4920547"/>
                <a:gridCol w="2043919"/>
                <a:gridCol w="984109"/>
                <a:gridCol w="908410"/>
              </a:tblGrid>
              <a:tr h="5838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Объект закупки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Заказчик</a:t>
                      </a: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НМЦК, тыс.руб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Цена контракта, тыс.руб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8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Выполнение работ по строительству автомобильной дороги Омск - Русская Поляна, участок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с.Милоградовка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с.Алабота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Русско-Полянском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Павлоградском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муниципальных районах Омской области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КУОО «Управление дорожного хозяйства Омской области"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798 423,2 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717 480,4 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58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Выполнение работ, связанных с осуществлением регулярных перевозок пассажиров и багажа по муниципальным маршрутам регулярных перевозок по регулируемым тарифам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Департамент транспорта Администрации города Омска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463 722,6 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463 722,6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8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Выполнение работ, связанных с осуществлением регулярных перевозок пассажиров и багажа по муниципальным маршрутам регулярных перевозок по регулируемым тарифам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Департамент транспорта Администрации города Омска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456 211,3 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456 211,3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8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Выполнение работ, связанных с осуществлением регулярных перевозок пассажиров и багажа по муниципальным маршрутам регулярных перевозок по регулируемым тарифам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Департамент транспорта Администрации города Омска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446 474,0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446 474,0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8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Выполнение работ, связанных с осуществлением регулярных перевозок пассажиров и багажа по муниципальным маршрутам регулярных перевозок по регулируемым тарифам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Департамент транспорта Администрации города Омска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435 871,1 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435 871,1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378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Выполнение работ по ремонту автомобильной дороги Омск - Тара, участок км 68+170 - км 89+000 в Саргатском муниципальном районе Омской области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КУОО «Управление дорожного хозяйства Омской области"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306 628,1 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274 432,2 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58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Оказание услуги финансовой аренды (лизинга) на приобретение техники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 города Омска "Управление дорожного хозяйства и благоустройства"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256 039,9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248 994,4 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58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Выполнение работ по ремонту автомобильной дороги Омск - Русская Поляна, участок км 20+000 - км 35+000 в Омском, Азовском немецком национальном, Таврическом муниципальных районах Омской области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КУОО «Управление дорожного хозяйства Омской области"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238 515,8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186 249,6 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378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Выполнение работ по ремонту автомобильной дороги Омск - Красноярка, участок км 22+000 - км 32+000 в Омском муниципальном районе Омской области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КУОО «Управление дорожного хозяйства Омской области"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162 946,6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154 935,8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4378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Оказание услуг по санитарным авиаперевозкам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БУЗ ОО "Областная клиническая больница"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141 325,7 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141 260,1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4605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Конкуренция при проведении закупок в 2018 году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3000793"/>
              </p:ext>
            </p:extLst>
          </p:nvPr>
        </p:nvGraphicFramePr>
        <p:xfrm>
          <a:off x="683568" y="836712"/>
          <a:ext cx="7776864" cy="1772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14544"/>
                <a:gridCol w="1420773"/>
                <a:gridCol w="1495551"/>
                <a:gridCol w="1345996"/>
              </a:tblGrid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2016 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2018г.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Общее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количество заявок участников, штук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54 288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59 209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75 540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заявок участников в расчете на 1 закупку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lang="ru-RU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3306513088"/>
              </p:ext>
            </p:extLst>
          </p:nvPr>
        </p:nvGraphicFramePr>
        <p:xfrm>
          <a:off x="1043608" y="2780928"/>
          <a:ext cx="705678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323528" y="4293096"/>
            <a:ext cx="8496944" cy="2376264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CFEDE"/>
              </a:gs>
              <a:gs pos="50000">
                <a:schemeClr val="bg1"/>
              </a:gs>
              <a:gs pos="100000">
                <a:srgbClr val="FCFEDE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59632" y="476672"/>
            <a:ext cx="6336704" cy="3672408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CFEDE"/>
              </a:gs>
              <a:gs pos="50000">
                <a:schemeClr val="bg1"/>
              </a:gs>
              <a:gs pos="100000">
                <a:srgbClr val="FCFEDE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0"/>
            <a:ext cx="8712968" cy="50405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Анализ поданных заявок на закупки</a:t>
            </a:r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32124902"/>
              </p:ext>
            </p:extLst>
          </p:nvPr>
        </p:nvGraphicFramePr>
        <p:xfrm>
          <a:off x="1547664" y="620689"/>
          <a:ext cx="597666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2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13065380"/>
              </p:ext>
            </p:extLst>
          </p:nvPr>
        </p:nvGraphicFramePr>
        <p:xfrm>
          <a:off x="0" y="4509120"/>
          <a:ext cx="4788024" cy="1916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Содержимое 2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13065380"/>
              </p:ext>
            </p:extLst>
          </p:nvPr>
        </p:nvGraphicFramePr>
        <p:xfrm>
          <a:off x="4355976" y="4509120"/>
          <a:ext cx="4788024" cy="1916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5004048" y="4509120"/>
            <a:ext cx="37799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Муниципальные закупки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23528" y="4509120"/>
            <a:ext cx="37799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Государственные закупки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899592" y="4221088"/>
            <a:ext cx="71287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Структура победителей конкурентных процедур, %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47664" y="6381327"/>
            <a:ext cx="504056" cy="21602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860032" y="6381327"/>
            <a:ext cx="504056" cy="21602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267744" y="6309320"/>
            <a:ext cx="3888432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Омские поставщики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80112" y="6309320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Иногородние поставщики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9006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несостоявшихся  закупок</a:t>
            </a:r>
            <a:endParaRPr lang="ru-RU" sz="2400" b="1" dirty="0">
              <a:ln w="1905"/>
              <a:solidFill>
                <a:srgbClr val="58319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5" y="764703"/>
          <a:ext cx="8496944" cy="5420387"/>
        </p:xfrm>
        <a:graphic>
          <a:graphicData uri="http://schemas.openxmlformats.org/drawingml/2006/table">
            <a:tbl>
              <a:tblPr/>
              <a:tblGrid>
                <a:gridCol w="1512169"/>
                <a:gridCol w="648072"/>
                <a:gridCol w="432048"/>
                <a:gridCol w="720080"/>
                <a:gridCol w="453155"/>
                <a:gridCol w="578997"/>
                <a:gridCol w="552024"/>
                <a:gridCol w="720080"/>
                <a:gridCol w="432048"/>
                <a:gridCol w="613194"/>
                <a:gridCol w="466926"/>
                <a:gridCol w="792088"/>
                <a:gridCol w="576063"/>
              </a:tblGrid>
              <a:tr h="5131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L="61906" marR="619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1906" marR="619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Государственные заказчики</a:t>
                      </a:r>
                    </a:p>
                  </a:txBody>
                  <a:tcPr marL="61906" marR="619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Муниципальные заказчики</a:t>
                      </a:r>
                    </a:p>
                  </a:txBody>
                  <a:tcPr marL="61906" marR="619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Кол-во, шт.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Кол-во, шт.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Кол-во, шт.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Опубликовано извещений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28232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5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27230,2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23999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18393,4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4233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8836,8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914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привело к заключению контрактов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7,1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1544,0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5,7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1526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6,4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868,3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4,7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474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11,2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675,7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7,6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1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т.ч. из-за отсутствия заявок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1448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5,1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1078,7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1128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4,7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788,9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4,3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7,6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289,8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604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3,3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3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Заключено контрактов по итогам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конкурентных процедур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23528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17906,6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18028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12864,6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5041,96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659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в.ч. по итогам несостоявшихся процедур </a:t>
                      </a:r>
                      <a:r>
                        <a:rPr lang="ru-RU" sz="14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(осталась 1 заявка)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9010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9520,5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7408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7455,3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1602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2065,2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0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них, подана на участие в закупке 1 заявка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4929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4133,0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4085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2529,00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844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1604,00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2420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9006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по закупкам у единственного поставщика  </a:t>
            </a:r>
            <a:b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в 2018 году</a:t>
            </a:r>
            <a:endParaRPr lang="ru-RU" sz="2400" b="1" dirty="0">
              <a:ln w="1905"/>
              <a:solidFill>
                <a:srgbClr val="58319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E9974-276E-46D7-AF1A-278AE71211D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124744"/>
          <a:ext cx="8568952" cy="472776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018329"/>
                <a:gridCol w="934727"/>
                <a:gridCol w="1097045"/>
                <a:gridCol w="1191206"/>
                <a:gridCol w="1191206"/>
                <a:gridCol w="1032378"/>
                <a:gridCol w="1104061"/>
              </a:tblGrid>
              <a:tr h="51953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Государственные заказчики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Муниципальные заказчики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5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млн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рублей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% в общем объеме закупок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млн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рублей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% в общем объеме закупок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млн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. рублей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% в общем объеме закупок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5255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Заключено контактов – всего у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ЕП, в том числе: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19671,1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70,1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10683,4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66,4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8987,7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75,2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10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 части 1 статьи 93 </a:t>
                      </a:r>
                      <a:endParaRPr lang="ru-RU" sz="16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(за </a:t>
                      </a:r>
                      <a:r>
                        <a:rPr lang="ru-RU" sz="1600" i="1" dirty="0">
                          <a:latin typeface="Times New Roman" pitchFamily="18" charset="0"/>
                          <a:cs typeface="Times New Roman" pitchFamily="18" charset="0"/>
                        </a:rPr>
                        <a:t>исключением п.п. 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4,5,25)</a:t>
                      </a:r>
                      <a:endParaRPr lang="ru-RU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4296,0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15,3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1628,15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10,1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2667,8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920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пунктам 4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 5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части 1 статьи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5854,6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20,9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1599,99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9,9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4254,7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35,6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72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ИТОГО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часть 1 статьи 93 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(за </a:t>
                      </a:r>
                      <a:r>
                        <a:rPr lang="ru-RU" sz="1600" i="1" dirty="0">
                          <a:latin typeface="Times New Roman" pitchFamily="18" charset="0"/>
                          <a:cs typeface="Times New Roman" pitchFamily="18" charset="0"/>
                        </a:rPr>
                        <a:t>минусом </a:t>
                      </a: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пункта 25)</a:t>
                      </a:r>
                      <a:endParaRPr lang="ru-RU" sz="16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10150,6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36,2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3228,14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20,1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6922,5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57,9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9446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пункту 25 части 1 статьи 93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9520,5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33,9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7455,3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46,3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2065,2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17,3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2420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49006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Информация об исполнении контрактов государственными и муниципальными заказчиками Омской области в 2018 году</a:t>
            </a:r>
            <a:endParaRPr lang="ru-RU" sz="2400" b="1" dirty="0">
              <a:ln w="1905"/>
              <a:solidFill>
                <a:srgbClr val="58319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E9974-276E-46D7-AF1A-278AE71211D7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124744"/>
          <a:ext cx="8820473" cy="5237476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368152"/>
                <a:gridCol w="864096"/>
                <a:gridCol w="1152128"/>
                <a:gridCol w="1224136"/>
                <a:gridCol w="1224136"/>
                <a:gridCol w="864096"/>
                <a:gridCol w="1008112"/>
                <a:gridCol w="1115617"/>
              </a:tblGrid>
              <a:tr h="51953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Статус контрактов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 шт.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НМЦК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заключен-ных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контрактов, млн. рублей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Сумма неисполненных контрактов, млн.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5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 заказчикам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50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Государственным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Муниципальным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1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Заключено контрактов на 2018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23528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20 115,69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17 906,59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15 808,11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2 098,48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1475,1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623,4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</a:tr>
              <a:tr h="292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          в том числе                               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7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Исполнение завершено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17447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14882,83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13237,25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13237,25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</a:tr>
              <a:tr h="794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Исполнение прекращено (контракт расторгнут)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1844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2 070,07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1 816,00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1 410,25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405,75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257,64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148,1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7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Исполнение  (кредиторка)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4237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3 162,79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2 853,34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1 160,61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1 692,73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1217,4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475,3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4588" marR="5458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2420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E9974-276E-46D7-AF1A-278AE71211D7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4710947">
            <a:off x="6294332" y="3351131"/>
            <a:ext cx="504967" cy="504967"/>
          </a:xfrm>
          <a:prstGeom prst="right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6002097">
            <a:off x="2205337" y="3366593"/>
            <a:ext cx="504967" cy="504967"/>
          </a:xfrm>
          <a:prstGeom prst="right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220072" y="3933056"/>
            <a:ext cx="2771800" cy="216024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Муниципальными заказчиками осуществлено на сумму </a:t>
            </a:r>
          </a:p>
          <a:p>
            <a:pPr lvl="0" algn="ctr"/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млрд. 369 млн. руб. </a:t>
            </a:r>
          </a:p>
          <a:p>
            <a:pPr lvl="0" algn="ctr"/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 28%</a:t>
            </a: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08112" y="4005064"/>
            <a:ext cx="2771800" cy="201622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Государственными заказчиками осуществлено на сумму </a:t>
            </a:r>
          </a:p>
          <a:p>
            <a:pPr lvl="0" algn="ctr"/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млрд. 669 млн. руб. </a:t>
            </a:r>
          </a:p>
          <a:p>
            <a:pPr lvl="0" algn="ctr"/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 17,7%</a:t>
            </a:r>
          </a:p>
          <a:p>
            <a:pPr algn="ctr"/>
            <a:endParaRPr lang="ru-RU" sz="1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259632" y="1628800"/>
            <a:ext cx="6696744" cy="16561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Осуществлено государственных и муниципальных закупок  у СМП и СОНО на общую сумму </a:t>
            </a:r>
          </a:p>
          <a:p>
            <a:pPr lvl="0"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млрд. 37 млн. руб. или 21% </a:t>
            </a:r>
          </a:p>
          <a:p>
            <a:pPr lvl="0"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объема закупок, осуществленных по итогам состоявшихся </a:t>
            </a:r>
          </a:p>
          <a:p>
            <a:pPr lvl="0" algn="ct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конкурентных процедур</a:t>
            </a:r>
            <a:endParaRPr lang="ru-RU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1259632" y="332656"/>
            <a:ext cx="6696744" cy="864096"/>
          </a:xfrm>
          <a:prstGeom prst="snip2DiagRect">
            <a:avLst/>
          </a:prstGeom>
          <a:solidFill>
            <a:srgbClr val="CE7674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Закупки у субъектов малого предпринимательства и СОНО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в 2018 году</a:t>
            </a: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20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7544" y="0"/>
            <a:ext cx="8229600" cy="54868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Федеральный закон № 44-ФЗ</a:t>
            </a:r>
            <a:endParaRPr kumimoji="0" lang="ru-RU" sz="2400" b="1" i="0" u="none" strike="noStrike" kern="1200" cap="none" spc="0" normalizeH="0" baseline="0" noProof="0" dirty="0" smtClean="0">
              <a:ln w="1905"/>
              <a:solidFill>
                <a:srgbClr val="58319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179512" y="476672"/>
            <a:ext cx="8784976" cy="504056"/>
          </a:xfrm>
          <a:prstGeom prst="snip2DiagRect">
            <a:avLst/>
          </a:prstGeom>
          <a:solidFill>
            <a:srgbClr val="CE7674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Федеральный закон от 05.04.2013 №44-ФЗ «О контрактной системе в сфере закупок товаров, работ, услуг для обеспечения государственных и муниципальных нужд»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7504" y="1412776"/>
            <a:ext cx="8928992" cy="5328592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перевод всех конкурентных закупок в электронную форму;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введение новой модели финансового обеспечения участия в закупках (изменение размера обеспечения, размещение средств участников закупок на специальных счетах в банках);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установление новых требований к электронным площадкам, проведение отбора и утверждение нового перечня площадок;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стандартизация информации о закупаемой продукции посредством применения  позиций каталога товаров, работ, услуг, размещенного в ЕИС (по состоянию на 31.12.2018 в каталог включено более 43 тыс. позиций);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изменение порядка регистрации участников закупок, ведение ЕРУЗ;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изменение порядка планирования закупок (сокращения срока «ожидания» для закупок у ЕП до 1 раб. дня);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введение нового требования к участникам закупок;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изменение требований к содержанию первых частей заявок на участие в ЭА;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ограничение выбора критериев оценки заявок на участие в ЗП указанными в ст.32;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введение единого порядка заключения контракта по результатам электронных процедур, выполнение действий по заключению контакта со стороны заказчика в ЕИС;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изменение порядка формирования отчета об исполнении контракта;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увеличение срока подачи сведений в реестр контрактов </a:t>
            </a:r>
            <a:endParaRPr lang="ru-RU" dirty="0">
              <a:solidFill>
                <a:srgbClr val="803D0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16200000">
            <a:off x="4211960" y="-315416"/>
            <a:ext cx="432048" cy="3168352"/>
          </a:xfrm>
          <a:prstGeom prst="rightArrow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oolSlant"/>
            <a:contourClr>
              <a:schemeClr val="accent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1200"/>
              </a:spcAft>
            </a:pPr>
            <a:r>
              <a:rPr lang="ru-RU" sz="1400" i="1" dirty="0" smtClean="0">
                <a:solidFill>
                  <a:srgbClr val="973735"/>
                </a:solidFill>
                <a:latin typeface="Times New Roman" pitchFamily="18" charset="0"/>
                <a:cs typeface="Times New Roman" pitchFamily="18" charset="0"/>
              </a:rPr>
              <a:t>Изменения в закон</a:t>
            </a:r>
            <a:endParaRPr lang="ru-RU" sz="1400" i="1" dirty="0">
              <a:solidFill>
                <a:srgbClr val="97373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86800" cy="56207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Централизация закупок в разрезе  уполномоченных органов и учреждения в 2018 году</a:t>
            </a:r>
            <a:endParaRPr lang="ru-RU" sz="2400" b="1" dirty="0">
              <a:ln w="1905"/>
              <a:solidFill>
                <a:srgbClr val="58319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1343693"/>
              </p:ext>
            </p:extLst>
          </p:nvPr>
        </p:nvGraphicFramePr>
        <p:xfrm>
          <a:off x="179512" y="908720"/>
          <a:ext cx="8784976" cy="5425293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882672"/>
                <a:gridCol w="820398"/>
                <a:gridCol w="976108"/>
                <a:gridCol w="901023"/>
                <a:gridCol w="1126279"/>
                <a:gridCol w="976108"/>
                <a:gridCol w="825938"/>
                <a:gridCol w="1276450"/>
              </a:tblGrid>
              <a:tr h="758927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Уполномоченный орган (учреждение)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Опубликовано извещений </a:t>
                      </a:r>
                      <a:endParaRPr lang="ru-RU" sz="1400" dirty="0" smtClean="0">
                        <a:solidFill>
                          <a:srgbClr val="CCCC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rgbClr val="CCCC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CCCFF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Заключено контрактов 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Экономия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Уровень конкуренции, 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8927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Кол-во, ед.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НМЦК, млн.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ед.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Стоимость, млн.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242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Главное управление контрактной системы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1837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12866,4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1 616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8 253,3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932,8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771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Главное управление службы занятости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45,6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3294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 «Центр по</a:t>
                      </a:r>
                      <a:r>
                        <a:rPr lang="ru-RU" sz="16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осуществлению закупок товаров, работ, услуг в сфере здравоохранения»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5456,8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2480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3263,8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/>
                </a:tc>
              </a:tr>
              <a:tr h="38473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5632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18 387,8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4 638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11 562,7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1051,5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DA836-6342-4383-8052-6A8851614B1F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875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Результативность совместных государственных и муниципальных закупок в 2018 году</a:t>
            </a:r>
            <a:endParaRPr lang="ru-RU" sz="2400" b="1" dirty="0">
              <a:ln w="1905"/>
              <a:solidFill>
                <a:srgbClr val="58319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64045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DA836-6342-4383-8052-6A8851614B1F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193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467542" y="980728"/>
          <a:ext cx="8280921" cy="548005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607064"/>
                <a:gridCol w="844206"/>
                <a:gridCol w="997699"/>
                <a:gridCol w="1143540"/>
                <a:gridCol w="1074445"/>
                <a:gridCol w="613967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ГРБС</a:t>
                      </a:r>
                      <a:endParaRPr lang="ru-RU" sz="12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Кол-во закупок в ЭМ</a:t>
                      </a:r>
                      <a:endParaRPr lang="ru-RU" sz="12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Кол-во контрактов в ЭМ</a:t>
                      </a:r>
                      <a:endParaRPr lang="ru-RU" sz="12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Цена контрактов в ЭМ, тыс. руб.</a:t>
                      </a:r>
                      <a:endParaRPr lang="ru-RU" sz="12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 контрактов </a:t>
                      </a:r>
                      <a:r>
                        <a:rPr lang="ru-RU" sz="12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по </a:t>
                      </a:r>
                      <a:r>
                        <a:rPr lang="ru-RU" sz="12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п.4, тыс. руб.</a:t>
                      </a:r>
                      <a:endParaRPr lang="ru-RU" sz="12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1" i="1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7306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АППАРАТ ГУБЕРНАТОРА И ПРАВИТЕЛЬСТВА ОМСКОЙ ОБЛАСТИ</a:t>
                      </a: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245,3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1 904,9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12,9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668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ГГПУ ОМСКОЙ ОБЛАСТИ</a:t>
                      </a: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710,4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5426,5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ГЛАВНОЕ УПРАВЛЕНИЕ ВЕТЕРИНАРИИ ОМСКОЙ ОБЛАСТИ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113,9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1 453,2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7,8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52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ГЛАВНОЕ УПРАВЛЕНИЕ ИНФОРМАЦИОННОЙ ПОЛИТИКИ ОМСКОЙ ОБЛАСТИ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103,2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1 883,6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ГОССТРОЙНАДЗОР ОМСКОЙ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152,8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1 426,0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10,7</a:t>
                      </a:r>
                    </a:p>
                  </a:txBody>
                  <a:tcPr marL="9525" marR="9525" marT="9525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ГОСТЕХНАДЗОР ОМСКОЙ ОБЛАСТИ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27,1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1 992,8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1,4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ГУВП ОМСКОЙ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36,6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1 225,0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9525" marR="9525" marT="9525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ГУГСЗН ОМСКОЙ ОБЛАСТИ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89,0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1 956,0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876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ГУИТ ОМСКОЙ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129,6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3 723,7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9525" marR="9525" marT="9525" marB="0" anchor="b"/>
                </a:tc>
              </a:tr>
              <a:tr h="2052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ГУКС ОМСКОЙ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621,0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1 214,8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51,1</a:t>
                      </a:r>
                    </a:p>
                  </a:txBody>
                  <a:tcPr marL="9525" marR="9525" marT="9525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ГУФК ОМСКОЙ ОБЛАСТИ</a:t>
                      </a: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192,5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1 985,5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9,7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МИНИСТЕРСТВО ТРУДА И СОЦИАЛЬНОГО РАЗВИТИЯ ОМСКОЙ ОБЛАСТИ</a:t>
                      </a: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292,8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1 516,0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МИНИСТЕРСТВО ЭКОНОМИКИ ОМСКОЙ ОБЛАСТИ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182,1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2 548,1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МИНПРИРОДЫ ОМСКОЙ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111,1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9 400,8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</a:p>
                  </a:txBody>
                  <a:tcPr marL="9525" marR="9525" marT="9525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МИНПРОМ ОМСКОЙ ОБЛАСТИ</a:t>
                      </a:r>
                    </a:p>
                  </a:txBody>
                  <a:tcPr marL="9525" marR="9525" marT="9525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75,5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2 017,7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МИНФИН ОМСКОЙ ОБЛАСТИ</a:t>
                      </a: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2 398,4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6763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РЭК ОМСКОЙ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33,6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1 449,9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2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3202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43522,9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0"/>
            <a:ext cx="8157592" cy="76470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Информация о закупках «малого объема» размещенных                                                ГРБС с использованием Электронного магазина в 2018 году</a:t>
            </a:r>
            <a:endParaRPr lang="ru-RU" sz="2000" b="1" dirty="0">
              <a:ln w="1905"/>
              <a:solidFill>
                <a:srgbClr val="58319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Электронный магазин Омской области</a:t>
            </a:r>
            <a:endParaRPr lang="ru-RU" sz="2400" b="1" dirty="0">
              <a:ln w="1905"/>
              <a:solidFill>
                <a:srgbClr val="58319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4941168"/>
            <a:ext cx="5040560" cy="129614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  <a:prstDash val="soli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Доля договоров «малого объема», заключенных в 2018 году государственными заказчиками Омской области через Электронный магазин,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составила 0,85%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верх 6"/>
          <p:cNvSpPr/>
          <p:nvPr/>
        </p:nvSpPr>
        <p:spPr>
          <a:xfrm>
            <a:off x="1763688" y="4293096"/>
            <a:ext cx="2376264" cy="504056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44208" y="980728"/>
            <a:ext cx="2232248" cy="338437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58319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58319F"/>
                </a:solidFill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b="1" dirty="0" smtClean="0">
                <a:solidFill>
                  <a:srgbClr val="58319F"/>
                </a:solidFill>
                <a:latin typeface="Times New Roman" pitchFamily="18" charset="0"/>
                <a:cs typeface="Times New Roman" pitchFamily="18" charset="0"/>
              </a:rPr>
              <a:t>в 2018 году: заключено          445 </a:t>
            </a:r>
            <a:r>
              <a:rPr lang="ru-RU" dirty="0" smtClean="0">
                <a:solidFill>
                  <a:srgbClr val="58319F"/>
                </a:solidFill>
                <a:latin typeface="Times New Roman" pitchFamily="18" charset="0"/>
                <a:cs typeface="Times New Roman" pitchFamily="18" charset="0"/>
              </a:rPr>
              <a:t>контрактов</a:t>
            </a:r>
          </a:p>
          <a:p>
            <a:pPr algn="ctr"/>
            <a:r>
              <a:rPr lang="ru-RU" dirty="0" smtClean="0">
                <a:solidFill>
                  <a:srgbClr val="58319F"/>
                </a:solidFill>
                <a:latin typeface="Times New Roman" pitchFamily="18" charset="0"/>
                <a:cs typeface="Times New Roman" pitchFamily="18" charset="0"/>
              </a:rPr>
              <a:t>на сумму                      </a:t>
            </a:r>
            <a:r>
              <a:rPr lang="ru-RU" b="1" dirty="0" smtClean="0">
                <a:solidFill>
                  <a:srgbClr val="58319F"/>
                </a:solidFill>
                <a:latin typeface="Times New Roman" pitchFamily="18" charset="0"/>
                <a:cs typeface="Times New Roman" pitchFamily="18" charset="0"/>
              </a:rPr>
              <a:t>13 989,1 </a:t>
            </a:r>
            <a:r>
              <a:rPr lang="ru-RU" dirty="0" smtClean="0">
                <a:solidFill>
                  <a:srgbClr val="58319F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контрактам с Н(М)ЦК цена снижена на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4%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(сэкономлено 577,5 тыс. руб.)</a:t>
            </a:r>
          </a:p>
          <a:p>
            <a:pPr algn="ctr"/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364088" y="1556792"/>
            <a:ext cx="936104" cy="2376264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/>
          <p:nvPr/>
        </p:nvPicPr>
        <p:blipFill>
          <a:blip r:embed="rId2" cstate="print"/>
          <a:srcRect l="18121" t="9310" r="19502" b="5517"/>
          <a:stretch>
            <a:fillRect/>
          </a:stretch>
        </p:blipFill>
        <p:spPr bwMode="auto">
          <a:xfrm>
            <a:off x="678612" y="836712"/>
            <a:ext cx="4541460" cy="33123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34925" cap="sq">
            <a:solidFill>
              <a:srgbClr val="C00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70609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Обжалование действий заказчиков и уполномоченного органа</a:t>
            </a:r>
            <a:endParaRPr lang="ru-RU" sz="2400" b="1" dirty="0">
              <a:ln w="1905"/>
              <a:solidFill>
                <a:srgbClr val="58319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81904800"/>
              </p:ext>
            </p:extLst>
          </p:nvPr>
        </p:nvGraphicFramePr>
        <p:xfrm>
          <a:off x="395535" y="1052736"/>
          <a:ext cx="8424937" cy="3175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752529"/>
                <a:gridCol w="1885300"/>
                <a:gridCol w="1787108"/>
              </a:tblGrid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Поступило жалоб в УФАС по Омской области, в том числе: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197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314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на действия государственных заказчиков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на действия муниципальных заказчиков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Признано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обоснованными и частично обоснованными по результатам рассмотрения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(40%)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146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(46%)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DA836-6342-4383-8052-6A8851614B1F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725144"/>
            <a:ext cx="8352928" cy="15841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Сумма штрафов за нарушение требований законодательства в сфере закупок в отчетном году составила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421 тыс. рублей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т.ч. по государственным заказчикам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288,0 тыс. рублей.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768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>
          <a:xfrm>
            <a:off x="467544" y="0"/>
            <a:ext cx="82296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Методическая работа с заказчиками в 2018 году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692696"/>
            <a:ext cx="8612806" cy="792088"/>
          </a:xfrm>
          <a:prstGeom prst="roundRect">
            <a:avLst>
              <a:gd name="adj" fmla="val 10232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Семинар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государственных заказчиков по работе в ГИС: осуществление закупок малого объема в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Электронном магазине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7868" y="1592319"/>
            <a:ext cx="8594612" cy="1044593"/>
          </a:xfrm>
          <a:prstGeom prst="roundRect">
            <a:avLst>
              <a:gd name="adj" fmla="val 840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Ежегодная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конференция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тему «Государственные и муниципальные закупки. Проблемы и перспективы развития контрактной системы в сфере закупок»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4509120"/>
            <a:ext cx="8568952" cy="720080"/>
          </a:xfrm>
          <a:prstGeom prst="roundRect">
            <a:avLst>
              <a:gd name="adj" fmla="val 840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семинара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закупке лекарственных средств, обучалось порядка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 специалистов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учреждений здравоохранения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876256" y="6492875"/>
            <a:ext cx="2133600" cy="365125"/>
          </a:xfrm>
        </p:spPr>
        <p:txBody>
          <a:bodyPr/>
          <a:lstStyle/>
          <a:p>
            <a:pPr>
              <a:defRPr/>
            </a:pPr>
            <a:fld id="{4F153124-E153-4BEA-8491-D5230FD0B811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25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3645024"/>
            <a:ext cx="8568952" cy="720080"/>
          </a:xfrm>
          <a:prstGeom prst="roundRect">
            <a:avLst>
              <a:gd name="adj" fmla="val 8405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Семинар по вопросам приемки поставляемых продуктов питания, обучено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более 120 специалистов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учреждений социальной сферы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5373216"/>
            <a:ext cx="8568952" cy="720080"/>
          </a:xfrm>
          <a:prstGeom prst="roundRect">
            <a:avLst>
              <a:gd name="adj" fmla="val 8405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 семинара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изменениям, внесенным в законодательство о контрактной системе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2780928"/>
            <a:ext cx="8568952" cy="720080"/>
          </a:xfrm>
          <a:prstGeom prst="roundRect">
            <a:avLst>
              <a:gd name="adj" fmla="val 8405"/>
            </a:avLst>
          </a:prstGeom>
          <a:solidFill>
            <a:srgbClr val="CC99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 заседания рабочей группы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вопросам содействия в реализации Федерального закона о контрактной системе</a:t>
            </a:r>
            <a:endParaRPr lang="ru-RU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528" y="6192688"/>
            <a:ext cx="8568952" cy="476672"/>
          </a:xfrm>
          <a:prstGeom prst="roundRect">
            <a:avLst>
              <a:gd name="adj" fmla="val 8405"/>
            </a:avLst>
          </a:prstGeom>
          <a:solidFill>
            <a:srgbClr val="9966FF">
              <a:alpha val="52000"/>
            </a:srgb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58319F"/>
                </a:solidFill>
                <a:latin typeface="Times New Roman" pitchFamily="18" charset="0"/>
                <a:cs typeface="Times New Roman" pitchFamily="18" charset="0"/>
              </a:rPr>
              <a:t>рассмотрено 16 359 </a:t>
            </a:r>
            <a:r>
              <a:rPr lang="ru-RU" sz="2000" dirty="0" smtClean="0">
                <a:solidFill>
                  <a:srgbClr val="58319F"/>
                </a:solidFill>
                <a:latin typeface="Times New Roman" pitchFamily="18" charset="0"/>
                <a:cs typeface="Times New Roman" pitchFamily="18" charset="0"/>
              </a:rPr>
              <a:t>обращений</a:t>
            </a:r>
            <a:endParaRPr lang="ru-RU" sz="2000" dirty="0">
              <a:solidFill>
                <a:srgbClr val="58319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628800"/>
            <a:ext cx="8784976" cy="5062924"/>
          </a:xfrm>
          <a:prstGeom prst="rect">
            <a:avLst/>
          </a:prstGeom>
          <a:gradFill>
            <a:gsLst>
              <a:gs pos="0">
                <a:srgbClr val="DEE7F6"/>
              </a:gs>
              <a:gs pos="50000">
                <a:schemeClr val="bg1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</a:gradFill>
          <a:ln w="38100">
            <a:solidFill>
              <a:srgbClr val="CF7CF4"/>
            </a:solidFill>
          </a:ln>
        </p:spPr>
        <p:txBody>
          <a:bodyPr wrap="square">
            <a:spAutoFit/>
          </a:bodyPr>
          <a:lstStyle/>
          <a:p>
            <a:pPr lvl="0" indent="447675" algn="just">
              <a:buFont typeface="Wingdings" pitchFamily="2" charset="2"/>
              <a:buChar char="v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подготовка проекта нормативного акта «О мониторинге закупок товаров, работ услуг для обеспечения государственных нужд Омской области»;</a:t>
            </a:r>
          </a:p>
          <a:p>
            <a:pPr lvl="0" indent="447675" algn="just">
              <a:buFont typeface="Wingdings" pitchFamily="2" charset="2"/>
              <a:buChar char="v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расширение перечня закупаемой продукции, определение поставщика которой будет осуществляться Главным управлением;</a:t>
            </a:r>
          </a:p>
          <a:p>
            <a:pPr lvl="0" indent="447675" algn="just">
              <a:buFont typeface="Wingdings" pitchFamily="2" charset="2"/>
              <a:buChar char="v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осуществление межуровневой централизации на территории Омской области на основании соглашения Правительства Омской области и Администраций муниципальных образований;</a:t>
            </a:r>
          </a:p>
          <a:p>
            <a:pPr lvl="0" indent="447675" algn="just">
              <a:buFont typeface="Wingdings" pitchFamily="2" charset="2"/>
              <a:buChar char="v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расширение практики осуществления закупок «малого объема» с использованием «Электронного магазина» (в 2019 году размере не менее 15% от общего количества закупок «малого объема», по поручению Губернатора будет подготовлена «Дорожная карта»);</a:t>
            </a:r>
          </a:p>
          <a:p>
            <a:pPr lvl="0" indent="447675" algn="just">
              <a:buFont typeface="Wingdings" pitchFamily="2" charset="2"/>
              <a:buChar char="v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увеличение количества совместных закупок товаров для нужд заказчиков Омской области (на сегодня в план включены бумага, топливо, уголь, программное обеспечение, оргтехника, продукты);</a:t>
            </a:r>
          </a:p>
          <a:p>
            <a:pPr lvl="0" indent="447675" algn="just">
              <a:buFont typeface="Wingdings" pitchFamily="2" charset="2"/>
              <a:buChar char="v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проведение конференции 23-24 мая 2019 года для заказчиков Омской области по вопросам реализации 44-ФЗ, с приглашением представителей федеральных органов и регионов СФО, а также преподавателей института государственных закупок;</a:t>
            </a:r>
          </a:p>
          <a:p>
            <a:pPr lvl="0" indent="447675" algn="just">
              <a:buFont typeface="Wingdings" pitchFamily="2" charset="2"/>
              <a:buChar char="v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реализация проекта «Контрактный управляющий. Дорогу молодым»;</a:t>
            </a:r>
          </a:p>
          <a:p>
            <a:pPr lvl="0" indent="447675" algn="just">
              <a:buFont typeface="Wingdings" pitchFamily="2" charset="2"/>
              <a:buChar char="v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проведение регулярных обучающих семинаров по работе в ГИС и ежемесячных консультаций для заказчиков.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4319972" y="-279412"/>
            <a:ext cx="504056" cy="3168352"/>
          </a:xfrm>
          <a:prstGeom prst="rightArrow">
            <a:avLst/>
          </a:prstGeom>
          <a:solidFill>
            <a:srgbClr val="CC99FF"/>
          </a:solidFill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oolSlant"/>
            <a:contourClr>
              <a:schemeClr val="accent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1200"/>
              </a:spcAft>
            </a:pPr>
            <a:endParaRPr lang="ru-RU" sz="1500" i="1" dirty="0"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179512" y="116632"/>
            <a:ext cx="8784976" cy="864096"/>
          </a:xfrm>
          <a:prstGeom prst="snip2DiagRect">
            <a:avLst/>
          </a:prstGeom>
          <a:solidFill>
            <a:srgbClr val="CE7674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Перспективы работы Главного управления контрактной системы Омской области  на 2019 год: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7544" y="0"/>
            <a:ext cx="8229600" cy="548680"/>
          </a:xfrm>
          <a:prstGeom prst="rect">
            <a:avLst/>
          </a:prstGeom>
        </p:spPr>
        <p:txBody>
          <a:bodyPr/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Федеральный закон №44-ФЗ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15" name="Прямоугольник с двумя скругленными соседними углами 14"/>
          <p:cNvSpPr/>
          <p:nvPr/>
        </p:nvSpPr>
        <p:spPr>
          <a:xfrm>
            <a:off x="251520" y="2276872"/>
            <a:ext cx="8640960" cy="4464496"/>
          </a:xfrm>
          <a:prstGeom prst="round2Same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внесение изменений в постановление Правительства Омской области от 24 апреля 2014 года N 81-п (Постановление Правительства Омской области от 19.09.2018 N 274-п)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внесение изменений в постановление Правительства Омской области от 5 октября 2015 года N 267-п (Постановление Правительства Омской области от 31.10.2018 N 328-п)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внесение изменений в постановление Правительства Омской области от 25 ноября 2015 года N 326-п (Постановление Правительства Омской области от 27.12.2018 N 428-п)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внесение изменения в Указ Губернатора Омской области от 19 января 2016 года N 8 (Указ Губернатора Омской области от 25.12.2018 N 162)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Внесение изменений в Указ Губернатора Омской области от 31 декабря 2013 года N 182 (Указ Губернатора Омской области от 10.08.2018 N 86; Указ Губернатора Омской области от 11.12.2018 N 151; Указ Губернатора Омской области от 27.12.2018 N 164)</a:t>
            </a:r>
          </a:p>
          <a:p>
            <a:pPr algn="ctr"/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 rot="16200000">
            <a:off x="4031940" y="224644"/>
            <a:ext cx="792088" cy="3168352"/>
          </a:xfrm>
          <a:prstGeom prst="rightArrow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lumMod val="8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oolSlant"/>
            <a:contourClr>
              <a:schemeClr val="accent6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spcAft>
                <a:spcPts val="1200"/>
              </a:spcAft>
            </a:pPr>
            <a:r>
              <a:rPr lang="ru-RU" sz="1400" i="1" dirty="0" smtClean="0">
                <a:solidFill>
                  <a:srgbClr val="973735"/>
                </a:solidFill>
                <a:latin typeface="Times New Roman" pitchFamily="18" charset="0"/>
                <a:cs typeface="Times New Roman" pitchFamily="18" charset="0"/>
              </a:rPr>
              <a:t>Изменение подзаконных актов Омской области</a:t>
            </a:r>
            <a:endParaRPr lang="ru-RU" sz="1400" i="1" dirty="0">
              <a:solidFill>
                <a:srgbClr val="973735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179512" y="476672"/>
            <a:ext cx="8784976" cy="864096"/>
          </a:xfrm>
          <a:prstGeom prst="snip2DiagRect">
            <a:avLst/>
          </a:prstGeom>
          <a:solidFill>
            <a:srgbClr val="CE7674"/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Федеральный закон от 05.04.2013 №44-ФЗ «О контрактной системе в сфере закупок товаров, работ, услуг для обеспечения государственных и муниципальных нужд»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7667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НПА при планировании закупок</a:t>
            </a:r>
          </a:p>
        </p:txBody>
      </p:sp>
      <p:graphicFrame>
        <p:nvGraphicFramePr>
          <p:cNvPr id="8" name="Схема 7"/>
          <p:cNvGraphicFramePr/>
          <p:nvPr/>
        </p:nvGraphicFramePr>
        <p:xfrm>
          <a:off x="179512" y="404664"/>
          <a:ext cx="8784976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7667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Планирование закупок</a:t>
            </a:r>
          </a:p>
        </p:txBody>
      </p:sp>
      <p:graphicFrame>
        <p:nvGraphicFramePr>
          <p:cNvPr id="14" name="Содержимое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4238465"/>
              </p:ext>
            </p:extLst>
          </p:nvPr>
        </p:nvGraphicFramePr>
        <p:xfrm>
          <a:off x="323528" y="2276872"/>
          <a:ext cx="8496944" cy="4226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2296"/>
                <a:gridCol w="4872400"/>
                <a:gridCol w="22322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Год плана-графика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Заказчик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  <a:p>
                      <a:pPr algn="ctr"/>
                      <a:r>
                        <a:rPr lang="ru-RU" sz="1400" dirty="0" smtClean="0"/>
                        <a:t>Номер версии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БУЗОО "ИСИЛЬКУЛЬСКАЯ ЦРБ"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144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БУЗОО "КОД"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БУЗОО "ОДКБ"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БУЗОО "ГКБ № 1 ИМ. КАБАНОВА А.Н."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БУЗОО "ГКБ № 11"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БУЗОО "КПБ им. Н.Н.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Солодникова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126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БУЗОО "ОКБ"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БУЗОО "МСЧ № 4"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БУЗОО "ТАВРИЧЕСКАЯ ЦРБ"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  <a:endParaRPr lang="ru-RU" sz="16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БУЗОО "ГКБСМП № 2"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23" name="Схема 22"/>
          <p:cNvGraphicFramePr/>
          <p:nvPr/>
        </p:nvGraphicFramePr>
        <p:xfrm>
          <a:off x="179512" y="260648"/>
          <a:ext cx="8712968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кругленный прямоугольник 21"/>
          <p:cNvSpPr/>
          <p:nvPr/>
        </p:nvSpPr>
        <p:spPr>
          <a:xfrm>
            <a:off x="107504" y="3501008"/>
            <a:ext cx="8928992" cy="2736304"/>
          </a:xfrm>
          <a:prstGeom prst="roundRect">
            <a:avLst/>
          </a:prstGeom>
          <a:gradFill flip="none" rotWithShape="1">
            <a:gsLst>
              <a:gs pos="0">
                <a:srgbClr val="FCFEDE"/>
              </a:gs>
              <a:gs pos="50000">
                <a:schemeClr val="bg1"/>
              </a:gs>
              <a:gs pos="100000">
                <a:srgbClr val="FCFEDE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7504" y="836712"/>
            <a:ext cx="8928992" cy="2520280"/>
          </a:xfrm>
          <a:prstGeom prst="roundRect">
            <a:avLst/>
          </a:prstGeom>
          <a:gradFill flip="none" rotWithShape="1">
            <a:gsLst>
              <a:gs pos="0">
                <a:srgbClr val="FCFEDE"/>
              </a:gs>
              <a:gs pos="50000">
                <a:schemeClr val="bg1"/>
              </a:gs>
              <a:gs pos="100000">
                <a:srgbClr val="FCFEDE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79512" y="0"/>
            <a:ext cx="8784976" cy="69269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Структура государственных и муниципальных закупок по опубликованным извещениям в 2018 году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graphicFrame>
        <p:nvGraphicFramePr>
          <p:cNvPr id="24" name="Содержимое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313065380"/>
              </p:ext>
            </p:extLst>
          </p:nvPr>
        </p:nvGraphicFramePr>
        <p:xfrm>
          <a:off x="251520" y="980728"/>
          <a:ext cx="460851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652120" y="6273225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открытый конкурс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запрос предложений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35696" y="6273225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электронный аукцион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запрос котировок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 rot="16200000">
            <a:off x="-864604" y="1952836"/>
            <a:ext cx="252028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количеству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39552" y="1124744"/>
            <a:ext cx="37799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Государственные заказчики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1907704" y="764704"/>
            <a:ext cx="478802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закупок по способам, шт.</a:t>
            </a: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17" name="Содержимое 2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13065380"/>
              </p:ext>
            </p:extLst>
          </p:nvPr>
        </p:nvGraphicFramePr>
        <p:xfrm>
          <a:off x="4283968" y="3717032"/>
          <a:ext cx="460851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Содержимое 2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13065380"/>
              </p:ext>
            </p:extLst>
          </p:nvPr>
        </p:nvGraphicFramePr>
        <p:xfrm>
          <a:off x="179512" y="3717032"/>
          <a:ext cx="460851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Содержимое 2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13065380"/>
              </p:ext>
            </p:extLst>
          </p:nvPr>
        </p:nvGraphicFramePr>
        <p:xfrm>
          <a:off x="4355976" y="980728"/>
          <a:ext cx="460851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Заголовок 1"/>
          <p:cNvSpPr txBox="1">
            <a:spLocks/>
          </p:cNvSpPr>
          <p:nvPr/>
        </p:nvSpPr>
        <p:spPr>
          <a:xfrm>
            <a:off x="2051720" y="3501008"/>
            <a:ext cx="504056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закупок по способам, млн. руб.</a:t>
            </a: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539552" y="3789040"/>
            <a:ext cx="37799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Государственные заказчики</a:t>
            </a: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4860032" y="3789040"/>
            <a:ext cx="37799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Муниципальные заказчики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788024" y="1124744"/>
            <a:ext cx="37799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Муниципальные заказчики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 rot="16200000">
            <a:off x="-954360" y="4634880"/>
            <a:ext cx="2699792" cy="43204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сумме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115616" y="6309320"/>
            <a:ext cx="504056" cy="21602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115616" y="6597352"/>
            <a:ext cx="495672" cy="216024"/>
          </a:xfrm>
          <a:prstGeom prst="roundRect">
            <a:avLst/>
          </a:prstGeom>
          <a:solidFill>
            <a:srgbClr val="CF7C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932040" y="6597352"/>
            <a:ext cx="504056" cy="216024"/>
          </a:xfrm>
          <a:prstGeom prst="roundRect">
            <a:avLst/>
          </a:prstGeom>
          <a:solidFill>
            <a:srgbClr val="83DF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932040" y="6309320"/>
            <a:ext cx="504056" cy="21602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0"/>
            <a:ext cx="8784976" cy="69269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Электронные процедуры, проведенные заказчиками Омской области в 2018 году</a:t>
            </a:r>
          </a:p>
        </p:txBody>
      </p:sp>
      <p:graphicFrame>
        <p:nvGraphicFramePr>
          <p:cNvPr id="4" name="Содержимое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4238465"/>
              </p:ext>
            </p:extLst>
          </p:nvPr>
        </p:nvGraphicFramePr>
        <p:xfrm>
          <a:off x="251520" y="1340768"/>
          <a:ext cx="8712968" cy="44644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65987"/>
                <a:gridCol w="744698"/>
                <a:gridCol w="819168"/>
                <a:gridCol w="819168"/>
                <a:gridCol w="893638"/>
                <a:gridCol w="1001957"/>
                <a:gridCol w="936104"/>
                <a:gridCol w="576064"/>
                <a:gridCol w="864096"/>
                <a:gridCol w="792088"/>
              </a:tblGrid>
              <a:tr h="7200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Электронные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процедуры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indent="1225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для государственных нужд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для муниципальных нужд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4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Кол-во,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шт.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НМЦК, тыс. руб.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Сумма,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тыс. руб.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Кол-во, ед.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НМЦК, тыс. руб.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Сумма тыс. руб.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Кол-во, ед.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НМЦК, тыс. руб.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Сумма тыс. руб.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Запрос котировок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1698,2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1359,8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642,7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570,8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1055,5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789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Запрос предложений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18684,9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17133,7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12932,5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11729,5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5752,4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5404,2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20383,1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18493,5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13575,2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12300,3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6807,9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6193,2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Скругленный прямоугольник 27"/>
          <p:cNvSpPr/>
          <p:nvPr/>
        </p:nvSpPr>
        <p:spPr>
          <a:xfrm>
            <a:off x="107504" y="3356992"/>
            <a:ext cx="8928992" cy="2736304"/>
          </a:xfrm>
          <a:prstGeom prst="roundRect">
            <a:avLst/>
          </a:prstGeom>
          <a:gradFill flip="none" rotWithShape="1">
            <a:gsLst>
              <a:gs pos="0">
                <a:srgbClr val="FCFEDE"/>
              </a:gs>
              <a:gs pos="50000">
                <a:schemeClr val="bg1"/>
              </a:gs>
              <a:gs pos="100000">
                <a:srgbClr val="FCFEDE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7504" y="908720"/>
            <a:ext cx="8928992" cy="2304256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CFEDE"/>
              </a:gs>
              <a:gs pos="50000">
                <a:schemeClr val="bg1"/>
              </a:gs>
              <a:gs pos="100000">
                <a:srgbClr val="FCFEDE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32124902"/>
              </p:ext>
            </p:extLst>
          </p:nvPr>
        </p:nvGraphicFramePr>
        <p:xfrm>
          <a:off x="539552" y="980728"/>
          <a:ext cx="2267744" cy="223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69269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Сравнительный анализ структуры закупок </a:t>
            </a:r>
          </a:p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для нужд Омской области по способам за 2016-2018 г.г.</a:t>
            </a:r>
          </a:p>
        </p:txBody>
      </p:sp>
      <p:graphicFrame>
        <p:nvGraphicFramePr>
          <p:cNvPr id="9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32124902"/>
              </p:ext>
            </p:extLst>
          </p:nvPr>
        </p:nvGraphicFramePr>
        <p:xfrm>
          <a:off x="2843808" y="980728"/>
          <a:ext cx="201622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32124902"/>
              </p:ext>
            </p:extLst>
          </p:nvPr>
        </p:nvGraphicFramePr>
        <p:xfrm>
          <a:off x="4860032" y="980728"/>
          <a:ext cx="2160240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32124902"/>
              </p:ext>
            </p:extLst>
          </p:nvPr>
        </p:nvGraphicFramePr>
        <p:xfrm>
          <a:off x="7055768" y="980728"/>
          <a:ext cx="2088232" cy="2016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Заголовок 1"/>
          <p:cNvSpPr txBox="1">
            <a:spLocks/>
          </p:cNvSpPr>
          <p:nvPr/>
        </p:nvSpPr>
        <p:spPr>
          <a:xfrm rot="16200000">
            <a:off x="-954360" y="1826568"/>
            <a:ext cx="2448272" cy="3245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количеству, шт.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 rot="16200000">
            <a:off x="-756592" y="4509120"/>
            <a:ext cx="2016224" cy="28803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сумме, млн. руб.</a:t>
            </a:r>
          </a:p>
        </p:txBody>
      </p:sp>
      <p:graphicFrame>
        <p:nvGraphicFramePr>
          <p:cNvPr id="15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32124902"/>
              </p:ext>
            </p:extLst>
          </p:nvPr>
        </p:nvGraphicFramePr>
        <p:xfrm>
          <a:off x="539552" y="3356992"/>
          <a:ext cx="2304256" cy="2664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32124902"/>
              </p:ext>
            </p:extLst>
          </p:nvPr>
        </p:nvGraphicFramePr>
        <p:xfrm>
          <a:off x="2699792" y="3356992"/>
          <a:ext cx="21602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7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32124902"/>
              </p:ext>
            </p:extLst>
          </p:nvPr>
        </p:nvGraphicFramePr>
        <p:xfrm>
          <a:off x="4932040" y="3356992"/>
          <a:ext cx="21602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8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32124902"/>
              </p:ext>
            </p:extLst>
          </p:nvPr>
        </p:nvGraphicFramePr>
        <p:xfrm>
          <a:off x="7020272" y="3356992"/>
          <a:ext cx="212372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876256" y="6237312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 2018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95736" y="6237312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 2016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99992" y="6237312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 2017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547664" y="6309320"/>
            <a:ext cx="504056" cy="216024"/>
          </a:xfrm>
          <a:prstGeom prst="roundRect">
            <a:avLst/>
          </a:prstGeom>
          <a:solidFill>
            <a:srgbClr val="3379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300192" y="6309320"/>
            <a:ext cx="504056" cy="21602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923928" y="6309320"/>
            <a:ext cx="504056" cy="21602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0193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кругленный прямоугольник 21"/>
          <p:cNvSpPr/>
          <p:nvPr/>
        </p:nvSpPr>
        <p:spPr>
          <a:xfrm>
            <a:off x="107504" y="3501008"/>
            <a:ext cx="8928992" cy="2736304"/>
          </a:xfrm>
          <a:prstGeom prst="roundRect">
            <a:avLst/>
          </a:prstGeom>
          <a:gradFill flip="none" rotWithShape="1">
            <a:gsLst>
              <a:gs pos="0">
                <a:srgbClr val="FCFEDE"/>
              </a:gs>
              <a:gs pos="50000">
                <a:schemeClr val="bg1"/>
              </a:gs>
              <a:gs pos="100000">
                <a:srgbClr val="FCFEDE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7504" y="836712"/>
            <a:ext cx="8928992" cy="2520280"/>
          </a:xfrm>
          <a:prstGeom prst="roundRect">
            <a:avLst/>
          </a:prstGeom>
          <a:gradFill flip="none" rotWithShape="1">
            <a:gsLst>
              <a:gs pos="0">
                <a:srgbClr val="FCFEDE"/>
              </a:gs>
              <a:gs pos="50000">
                <a:schemeClr val="bg1"/>
              </a:gs>
              <a:gs pos="100000">
                <a:srgbClr val="FCFEDE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79512" y="0"/>
            <a:ext cx="8784976" cy="69269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ln w="1905"/>
                <a:solidFill>
                  <a:srgbClr val="58319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Структура государственных и муниципальных контрактов          в 2018 году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graphicFrame>
        <p:nvGraphicFramePr>
          <p:cNvPr id="24" name="Содержимое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313065380"/>
              </p:ext>
            </p:extLst>
          </p:nvPr>
        </p:nvGraphicFramePr>
        <p:xfrm>
          <a:off x="323528" y="980728"/>
          <a:ext cx="460851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95936" y="6273225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открытый конкурс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запрос предложений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6273225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электронный аукцион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запрос котировок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 rot="16200000">
            <a:off x="-864604" y="1952836"/>
            <a:ext cx="252028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количеству, шт.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39552" y="1124744"/>
            <a:ext cx="37799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Государственные заказчики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827584" y="836712"/>
            <a:ext cx="698477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заключенных контрактов по способам, шт.</a:t>
            </a:r>
            <a:endParaRPr kumimoji="0" lang="ru-RU" sz="20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1043608" y="3501008"/>
            <a:ext cx="71287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заключенных контрактов по способам, млн. руб.</a:t>
            </a: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539552" y="3789040"/>
            <a:ext cx="37799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Государственные заказчики</a:t>
            </a: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4860032" y="3789040"/>
            <a:ext cx="37799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Муниципальные заказчики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4788024" y="1124744"/>
            <a:ext cx="377991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Муниципальные заказчики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 rot="16200000">
            <a:off x="-954360" y="4634880"/>
            <a:ext cx="2699792" cy="43204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сумме, млн.руб.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23528" y="6309320"/>
            <a:ext cx="504056" cy="21602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23528" y="6597352"/>
            <a:ext cx="495672" cy="216024"/>
          </a:xfrm>
          <a:prstGeom prst="roundRect">
            <a:avLst/>
          </a:prstGeom>
          <a:solidFill>
            <a:srgbClr val="CF7C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347864" y="6597352"/>
            <a:ext cx="504056" cy="21602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347864" y="6309320"/>
            <a:ext cx="504056" cy="21602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6948264" y="6273225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закупки у ед.поставщика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закупки «малого объема»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28184" y="6597352"/>
            <a:ext cx="504056" cy="216024"/>
          </a:xfrm>
          <a:prstGeom prst="roundRect">
            <a:avLst/>
          </a:prstGeom>
          <a:solidFill>
            <a:srgbClr val="C75F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228184" y="6309320"/>
            <a:ext cx="504056" cy="216024"/>
          </a:xfrm>
          <a:prstGeom prst="roundRect">
            <a:avLst/>
          </a:prstGeom>
          <a:solidFill>
            <a:srgbClr val="0FDD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3" name="Содержимое 2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13065380"/>
              </p:ext>
            </p:extLst>
          </p:nvPr>
        </p:nvGraphicFramePr>
        <p:xfrm>
          <a:off x="4535488" y="980728"/>
          <a:ext cx="460851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4" name="Содержимое 2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13065380"/>
              </p:ext>
            </p:extLst>
          </p:nvPr>
        </p:nvGraphicFramePr>
        <p:xfrm>
          <a:off x="395536" y="3068960"/>
          <a:ext cx="4320480" cy="3789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5" name="Содержимое 2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13065380"/>
              </p:ext>
            </p:extLst>
          </p:nvPr>
        </p:nvGraphicFramePr>
        <p:xfrm>
          <a:off x="4535488" y="3717032"/>
          <a:ext cx="450100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8856</TotalTime>
  <Words>3551</Words>
  <Application>Microsoft Office PowerPoint</Application>
  <PresentationFormat>Экран (4:3)</PresentationFormat>
  <Paragraphs>1567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  Закупки товаров, работ, услуг для  нужд Омской области в 2018 году </vt:lpstr>
      <vt:lpstr>Слайд 2</vt:lpstr>
      <vt:lpstr>Слайд 3</vt:lpstr>
      <vt:lpstr>НПА при планировании закупок</vt:lpstr>
      <vt:lpstr>Планирование закупок</vt:lpstr>
      <vt:lpstr>По сумме</vt:lpstr>
      <vt:lpstr>Слайд 7</vt:lpstr>
      <vt:lpstr>По сумме, млн. руб.</vt:lpstr>
      <vt:lpstr>По сумме, млн.руб.</vt:lpstr>
      <vt:lpstr>Слайд 10</vt:lpstr>
      <vt:lpstr>Слайд 11</vt:lpstr>
      <vt:lpstr>Слайд 12</vt:lpstr>
      <vt:lpstr>Слайд 13</vt:lpstr>
      <vt:lpstr>Конкуренция при проведении закупок в 2018 году</vt:lpstr>
      <vt:lpstr>Слайд 15</vt:lpstr>
      <vt:lpstr>Структура несостоявшихся  закупок</vt:lpstr>
      <vt:lpstr>Структура по закупкам у единственного поставщика    в 2018 году</vt:lpstr>
      <vt:lpstr>Информация об исполнении контрактов государственными и муниципальными заказчиками Омской области в 2018 году</vt:lpstr>
      <vt:lpstr>Слайд 19</vt:lpstr>
      <vt:lpstr>Централизация закупок в разрезе  уполномоченных органов и учреждения в 2018 году</vt:lpstr>
      <vt:lpstr>Результативность совместных государственных и муниципальных закупок в 2018 году</vt:lpstr>
      <vt:lpstr>Информация о закупках «малого объема» размещенных                                                ГРБС с использованием Электронного магазина в 2018 году</vt:lpstr>
      <vt:lpstr>Электронный магазин Омской области</vt:lpstr>
      <vt:lpstr>Обжалование действий заказчиков и уполномоченного органа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guks_32</cp:lastModifiedBy>
  <cp:revision>479</cp:revision>
  <dcterms:created xsi:type="dcterms:W3CDTF">2012-03-24T04:55:46Z</dcterms:created>
  <dcterms:modified xsi:type="dcterms:W3CDTF">2019-02-28T05:10:32Z</dcterms:modified>
</cp:coreProperties>
</file>